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41"/>
  </p:notesMasterIdLst>
  <p:sldIdLst>
    <p:sldId id="317" r:id="rId2"/>
    <p:sldId id="349" r:id="rId3"/>
    <p:sldId id="379" r:id="rId4"/>
    <p:sldId id="380" r:id="rId5"/>
    <p:sldId id="378" r:id="rId6"/>
    <p:sldId id="402" r:id="rId7"/>
    <p:sldId id="382" r:id="rId8"/>
    <p:sldId id="383" r:id="rId9"/>
    <p:sldId id="384" r:id="rId10"/>
    <p:sldId id="377" r:id="rId11"/>
    <p:sldId id="385" r:id="rId12"/>
    <p:sldId id="386" r:id="rId13"/>
    <p:sldId id="350" r:id="rId14"/>
    <p:sldId id="387" r:id="rId15"/>
    <p:sldId id="354" r:id="rId16"/>
    <p:sldId id="355" r:id="rId17"/>
    <p:sldId id="356" r:id="rId18"/>
    <p:sldId id="357" r:id="rId19"/>
    <p:sldId id="358" r:id="rId20"/>
    <p:sldId id="359" r:id="rId21"/>
    <p:sldId id="360" r:id="rId22"/>
    <p:sldId id="388" r:id="rId23"/>
    <p:sldId id="348" r:id="rId24"/>
    <p:sldId id="351" r:id="rId25"/>
    <p:sldId id="389" r:id="rId26"/>
    <p:sldId id="375" r:id="rId27"/>
    <p:sldId id="390" r:id="rId28"/>
    <p:sldId id="391" r:id="rId29"/>
    <p:sldId id="392" r:id="rId30"/>
    <p:sldId id="393" r:id="rId31"/>
    <p:sldId id="394" r:id="rId32"/>
    <p:sldId id="395" r:id="rId33"/>
    <p:sldId id="396" r:id="rId34"/>
    <p:sldId id="397" r:id="rId35"/>
    <p:sldId id="398" r:id="rId36"/>
    <p:sldId id="399" r:id="rId37"/>
    <p:sldId id="400" r:id="rId38"/>
    <p:sldId id="376" r:id="rId39"/>
    <p:sldId id="326" r:id="rId40"/>
  </p:sldIdLst>
  <p:sldSz cx="10080625" cy="7559675"/>
  <p:notesSz cx="7559675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1pPr>
    <a:lvl2pPr marL="738188" indent="-280988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353" autoAdjust="0"/>
    <p:restoredTop sz="99792" autoAdjust="0"/>
  </p:normalViewPr>
  <p:slideViewPr>
    <p:cSldViewPr>
      <p:cViewPr varScale="1">
        <p:scale>
          <a:sx n="106" d="100"/>
          <a:sy n="106" d="100"/>
        </p:scale>
        <p:origin x="-137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104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81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endParaRPr lang="ru-RU"/>
          </a:p>
        </p:txBody>
      </p:sp>
      <p:sp>
        <p:nvSpPr>
          <p:cNvPr id="23555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81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endParaRPr lang="ru-RU"/>
          </a:p>
        </p:txBody>
      </p:sp>
      <p:sp>
        <p:nvSpPr>
          <p:cNvPr id="23556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81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endParaRPr lang="ru-RU"/>
          </a:p>
        </p:txBody>
      </p:sp>
      <p:sp>
        <p:nvSpPr>
          <p:cNvPr id="2355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38762" cy="4005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2025" cy="4805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0" y="0"/>
            <a:ext cx="3279775" cy="534988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ru-RU" smtClean="0"/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4278313" y="0"/>
            <a:ext cx="3279775" cy="534988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ru-RU" smtClean="0"/>
          </a:p>
        </p:txBody>
      </p:sp>
      <p:sp>
        <p:nvSpPr>
          <p:cNvPr id="13321" name="Text Box 8"/>
          <p:cNvSpPr txBox="1">
            <a:spLocks noChangeArrowheads="1"/>
          </p:cNvSpPr>
          <p:nvPr/>
        </p:nvSpPr>
        <p:spPr bwMode="auto">
          <a:xfrm>
            <a:off x="0" y="10156825"/>
            <a:ext cx="3279775" cy="534988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ru-RU" smtClean="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5012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pitchFamily="32" charset="0"/>
              </a:defRPr>
            </a:lvl1pPr>
          </a:lstStyle>
          <a:p>
            <a:pPr>
              <a:defRPr/>
            </a:pPr>
            <a:fld id="{FAC4390B-9227-493D-BC7F-4F866DBF00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1070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DF25F43C-895C-49C5-AFE2-563A59FFC43B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3525" cy="40068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81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endParaRPr lang="ru-RU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3613" cy="4808537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4132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1544638" y="922338"/>
            <a:ext cx="4468812" cy="3956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104287" tIns="52144" rIns="104287" bIns="52144" anchor="ctr"/>
          <a:lstStyle/>
          <a:p>
            <a:endParaRPr lang="ru-RU">
              <a:ea typeface="msmincho"/>
              <a:cs typeface="msmincho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/>
          </p:nvPr>
        </p:nvSpPr>
        <p:spPr>
          <a:xfrm>
            <a:off x="1138238" y="5407025"/>
            <a:ext cx="5065712" cy="434975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4329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1544638" y="922338"/>
            <a:ext cx="4468812" cy="3956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104287" tIns="52144" rIns="104287" bIns="52144" anchor="ctr"/>
          <a:lstStyle/>
          <a:p>
            <a:endParaRPr lang="ru-RU">
              <a:ea typeface="msmincho"/>
              <a:cs typeface="msmincho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/>
          </p:nvPr>
        </p:nvSpPr>
        <p:spPr>
          <a:xfrm>
            <a:off x="1138238" y="5407025"/>
            <a:ext cx="5065712" cy="434975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0177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1544638" y="922338"/>
            <a:ext cx="4468812" cy="3956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104287" tIns="52144" rIns="104287" bIns="52144" anchor="ctr"/>
          <a:lstStyle/>
          <a:p>
            <a:endParaRPr lang="ru-RU">
              <a:ea typeface="msmincho"/>
              <a:cs typeface="msmincho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/>
          </p:nvPr>
        </p:nvSpPr>
        <p:spPr>
          <a:xfrm>
            <a:off x="1138238" y="5407025"/>
            <a:ext cx="5065712" cy="434975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0111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1544638" y="922338"/>
            <a:ext cx="4468812" cy="3956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104287" tIns="52144" rIns="104287" bIns="52144" anchor="ctr"/>
          <a:lstStyle/>
          <a:p>
            <a:endParaRPr lang="ru-RU">
              <a:ea typeface="msmincho"/>
              <a:cs typeface="msmincho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body"/>
          </p:nvPr>
        </p:nvSpPr>
        <p:spPr>
          <a:xfrm>
            <a:off x="1138238" y="5407025"/>
            <a:ext cx="5065712" cy="434975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4145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1544638" y="922338"/>
            <a:ext cx="4468812" cy="3956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104287" tIns="52144" rIns="104287" bIns="52144" anchor="ctr"/>
          <a:lstStyle/>
          <a:p>
            <a:endParaRPr lang="ru-RU">
              <a:ea typeface="msmincho"/>
              <a:cs typeface="msmincho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body"/>
          </p:nvPr>
        </p:nvSpPr>
        <p:spPr>
          <a:xfrm>
            <a:off x="1138238" y="5407025"/>
            <a:ext cx="5065712" cy="434975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9812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1544638" y="922338"/>
            <a:ext cx="4468812" cy="3956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104287" tIns="52144" rIns="104287" bIns="52144" anchor="ctr"/>
          <a:lstStyle/>
          <a:p>
            <a:endParaRPr lang="ru-RU">
              <a:ea typeface="msmincho"/>
              <a:cs typeface="msmincho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body"/>
          </p:nvPr>
        </p:nvSpPr>
        <p:spPr>
          <a:xfrm>
            <a:off x="1138238" y="5407025"/>
            <a:ext cx="5065712" cy="434975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9184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1544638" y="922338"/>
            <a:ext cx="4468812" cy="3956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104287" tIns="52144" rIns="104287" bIns="52144" anchor="ctr"/>
          <a:lstStyle/>
          <a:p>
            <a:endParaRPr lang="ru-RU">
              <a:ea typeface="msmincho"/>
              <a:cs typeface="msmincho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body"/>
          </p:nvPr>
        </p:nvSpPr>
        <p:spPr>
          <a:xfrm>
            <a:off x="1138238" y="5407025"/>
            <a:ext cx="5065712" cy="434975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2892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7675">
              <a:buFont typeface="Times New Roman" pitchFamily="18" charset="0"/>
              <a:buNone/>
            </a:pPr>
            <a:fld id="{08705B93-141D-4193-A4DE-C8CC7EBF2F3B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defTabSz="447675">
                <a:buFont typeface="Times New Roman" pitchFamily="18" charset="0"/>
                <a:buNone/>
              </a:pPr>
              <a:t>19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3525" cy="40068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81000"/>
              </a:lnSpc>
              <a:buFont typeface="Arial" pitchFamily="34" charset="0"/>
              <a:buNone/>
            </a:pPr>
            <a:endParaRPr lang="ru-RU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3613" cy="4808537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5965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7675">
              <a:buFont typeface="Times New Roman" pitchFamily="18" charset="0"/>
              <a:buNone/>
            </a:pPr>
            <a:fld id="{2CBF67B9-07B3-43FA-9776-2A77C7E44379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defTabSz="447675">
                <a:buFont typeface="Times New Roman" pitchFamily="18" charset="0"/>
                <a:buNone/>
              </a:pPr>
              <a:t>20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98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3525" cy="40068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81000"/>
              </a:lnSpc>
              <a:buFont typeface="Arial" pitchFamily="34" charset="0"/>
              <a:buNone/>
            </a:pPr>
            <a:endParaRPr lang="ru-RU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3613" cy="4808537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4735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502" algn="l"/>
                <a:tab pos="896738" algn="l"/>
                <a:tab pos="1345974" algn="l"/>
                <a:tab pos="1793476" algn="l"/>
                <a:tab pos="2242712" algn="l"/>
                <a:tab pos="2691948" algn="l"/>
                <a:tab pos="3141185" algn="l"/>
                <a:tab pos="3590420" algn="l"/>
                <a:tab pos="4039657" algn="l"/>
                <a:tab pos="4488892" algn="l"/>
                <a:tab pos="4938129" algn="l"/>
                <a:tab pos="5387365" algn="l"/>
                <a:tab pos="5836601" algn="l"/>
                <a:tab pos="6285837" algn="l"/>
                <a:tab pos="6735074" algn="l"/>
                <a:tab pos="7184309" algn="l"/>
                <a:tab pos="7633546" algn="l"/>
                <a:tab pos="8082782" algn="l"/>
                <a:tab pos="8532018" algn="l"/>
                <a:tab pos="8981254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811747" indent="-312210">
              <a:tabLst>
                <a:tab pos="0" algn="l"/>
                <a:tab pos="447502" algn="l"/>
                <a:tab pos="896738" algn="l"/>
                <a:tab pos="1345974" algn="l"/>
                <a:tab pos="1793476" algn="l"/>
                <a:tab pos="2242712" algn="l"/>
                <a:tab pos="2691948" algn="l"/>
                <a:tab pos="3141185" algn="l"/>
                <a:tab pos="3590420" algn="l"/>
                <a:tab pos="4039657" algn="l"/>
                <a:tab pos="4488892" algn="l"/>
                <a:tab pos="4938129" algn="l"/>
                <a:tab pos="5387365" algn="l"/>
                <a:tab pos="5836601" algn="l"/>
                <a:tab pos="6285837" algn="l"/>
                <a:tab pos="6735074" algn="l"/>
                <a:tab pos="7184309" algn="l"/>
                <a:tab pos="7633546" algn="l"/>
                <a:tab pos="8082782" algn="l"/>
                <a:tab pos="8532018" algn="l"/>
                <a:tab pos="8981254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>
              <a:tabLst>
                <a:tab pos="0" algn="l"/>
                <a:tab pos="447502" algn="l"/>
                <a:tab pos="896738" algn="l"/>
                <a:tab pos="1345974" algn="l"/>
                <a:tab pos="1793476" algn="l"/>
                <a:tab pos="2242712" algn="l"/>
                <a:tab pos="2691948" algn="l"/>
                <a:tab pos="3141185" algn="l"/>
                <a:tab pos="3590420" algn="l"/>
                <a:tab pos="4039657" algn="l"/>
                <a:tab pos="4488892" algn="l"/>
                <a:tab pos="4938129" algn="l"/>
                <a:tab pos="5387365" algn="l"/>
                <a:tab pos="5836601" algn="l"/>
                <a:tab pos="6285837" algn="l"/>
                <a:tab pos="6735074" algn="l"/>
                <a:tab pos="7184309" algn="l"/>
                <a:tab pos="7633546" algn="l"/>
                <a:tab pos="8082782" algn="l"/>
                <a:tab pos="8532018" algn="l"/>
                <a:tab pos="8981254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>
              <a:tabLst>
                <a:tab pos="0" algn="l"/>
                <a:tab pos="447502" algn="l"/>
                <a:tab pos="896738" algn="l"/>
                <a:tab pos="1345974" algn="l"/>
                <a:tab pos="1793476" algn="l"/>
                <a:tab pos="2242712" algn="l"/>
                <a:tab pos="2691948" algn="l"/>
                <a:tab pos="3141185" algn="l"/>
                <a:tab pos="3590420" algn="l"/>
                <a:tab pos="4039657" algn="l"/>
                <a:tab pos="4488892" algn="l"/>
                <a:tab pos="4938129" algn="l"/>
                <a:tab pos="5387365" algn="l"/>
                <a:tab pos="5836601" algn="l"/>
                <a:tab pos="6285837" algn="l"/>
                <a:tab pos="6735074" algn="l"/>
                <a:tab pos="7184309" algn="l"/>
                <a:tab pos="7633546" algn="l"/>
                <a:tab pos="8082782" algn="l"/>
                <a:tab pos="8532018" algn="l"/>
                <a:tab pos="8981254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>
              <a:tabLst>
                <a:tab pos="0" algn="l"/>
                <a:tab pos="447502" algn="l"/>
                <a:tab pos="896738" algn="l"/>
                <a:tab pos="1345974" algn="l"/>
                <a:tab pos="1793476" algn="l"/>
                <a:tab pos="2242712" algn="l"/>
                <a:tab pos="2691948" algn="l"/>
                <a:tab pos="3141185" algn="l"/>
                <a:tab pos="3590420" algn="l"/>
                <a:tab pos="4039657" algn="l"/>
                <a:tab pos="4488892" algn="l"/>
                <a:tab pos="4938129" algn="l"/>
                <a:tab pos="5387365" algn="l"/>
                <a:tab pos="5836601" algn="l"/>
                <a:tab pos="6285837" algn="l"/>
                <a:tab pos="6735074" algn="l"/>
                <a:tab pos="7184309" algn="l"/>
                <a:tab pos="7633546" algn="l"/>
                <a:tab pos="8082782" algn="l"/>
                <a:tab pos="8532018" algn="l"/>
                <a:tab pos="8981254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747452" indent="-249768" defTabSz="49086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502" algn="l"/>
                <a:tab pos="896738" algn="l"/>
                <a:tab pos="1345974" algn="l"/>
                <a:tab pos="1793476" algn="l"/>
                <a:tab pos="2242712" algn="l"/>
                <a:tab pos="2691948" algn="l"/>
                <a:tab pos="3141185" algn="l"/>
                <a:tab pos="3590420" algn="l"/>
                <a:tab pos="4039657" algn="l"/>
                <a:tab pos="4488892" algn="l"/>
                <a:tab pos="4938129" algn="l"/>
                <a:tab pos="5387365" algn="l"/>
                <a:tab pos="5836601" algn="l"/>
                <a:tab pos="6285837" algn="l"/>
                <a:tab pos="6735074" algn="l"/>
                <a:tab pos="7184309" algn="l"/>
                <a:tab pos="7633546" algn="l"/>
                <a:tab pos="8082782" algn="l"/>
                <a:tab pos="8532018" algn="l"/>
                <a:tab pos="8981254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3246989" indent="-249768" defTabSz="49086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502" algn="l"/>
                <a:tab pos="896738" algn="l"/>
                <a:tab pos="1345974" algn="l"/>
                <a:tab pos="1793476" algn="l"/>
                <a:tab pos="2242712" algn="l"/>
                <a:tab pos="2691948" algn="l"/>
                <a:tab pos="3141185" algn="l"/>
                <a:tab pos="3590420" algn="l"/>
                <a:tab pos="4039657" algn="l"/>
                <a:tab pos="4488892" algn="l"/>
                <a:tab pos="4938129" algn="l"/>
                <a:tab pos="5387365" algn="l"/>
                <a:tab pos="5836601" algn="l"/>
                <a:tab pos="6285837" algn="l"/>
                <a:tab pos="6735074" algn="l"/>
                <a:tab pos="7184309" algn="l"/>
                <a:tab pos="7633546" algn="l"/>
                <a:tab pos="8082782" algn="l"/>
                <a:tab pos="8532018" algn="l"/>
                <a:tab pos="8981254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746525" indent="-249768" defTabSz="49086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502" algn="l"/>
                <a:tab pos="896738" algn="l"/>
                <a:tab pos="1345974" algn="l"/>
                <a:tab pos="1793476" algn="l"/>
                <a:tab pos="2242712" algn="l"/>
                <a:tab pos="2691948" algn="l"/>
                <a:tab pos="3141185" algn="l"/>
                <a:tab pos="3590420" algn="l"/>
                <a:tab pos="4039657" algn="l"/>
                <a:tab pos="4488892" algn="l"/>
                <a:tab pos="4938129" algn="l"/>
                <a:tab pos="5387365" algn="l"/>
                <a:tab pos="5836601" algn="l"/>
                <a:tab pos="6285837" algn="l"/>
                <a:tab pos="6735074" algn="l"/>
                <a:tab pos="7184309" algn="l"/>
                <a:tab pos="7633546" algn="l"/>
                <a:tab pos="8082782" algn="l"/>
                <a:tab pos="8532018" algn="l"/>
                <a:tab pos="8981254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4246062" indent="-249768" defTabSz="49086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502" algn="l"/>
                <a:tab pos="896738" algn="l"/>
                <a:tab pos="1345974" algn="l"/>
                <a:tab pos="1793476" algn="l"/>
                <a:tab pos="2242712" algn="l"/>
                <a:tab pos="2691948" algn="l"/>
                <a:tab pos="3141185" algn="l"/>
                <a:tab pos="3590420" algn="l"/>
                <a:tab pos="4039657" algn="l"/>
                <a:tab pos="4488892" algn="l"/>
                <a:tab pos="4938129" algn="l"/>
                <a:tab pos="5387365" algn="l"/>
                <a:tab pos="5836601" algn="l"/>
                <a:tab pos="6285837" algn="l"/>
                <a:tab pos="6735074" algn="l"/>
                <a:tab pos="7184309" algn="l"/>
                <a:tab pos="7633546" algn="l"/>
                <a:tab pos="8082782" algn="l"/>
                <a:tab pos="8532018" algn="l"/>
                <a:tab pos="8981254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fld id="{CE0D8F97-EE34-41A9-8574-8E36EF1E5ADC}" type="slidenum">
              <a:rPr lang="en-GB" altLang="ru-RU">
                <a:solidFill>
                  <a:srgbClr val="000000"/>
                </a:solidFill>
                <a:latin typeface="Times New Roman" pitchFamily="18" charset="0"/>
              </a:rPr>
              <a:pPr/>
              <a:t>21</a:t>
            </a:fld>
            <a:endParaRPr lang="en-GB" alt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603" name="Text Box 1"/>
          <p:cNvSpPr txBox="1">
            <a:spLocks noChangeArrowheads="1"/>
          </p:cNvSpPr>
          <p:nvPr/>
        </p:nvSpPr>
        <p:spPr bwMode="auto">
          <a:xfrm>
            <a:off x="1105818" y="812599"/>
            <a:ext cx="5344489" cy="400665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5" tIns="45712" rIns="91425" bIns="45712" anchor="ctr"/>
          <a:lstStyle>
            <a:lvl1pPr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endParaRPr lang="ru-RU" altLang="ru-RU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body"/>
          </p:nvPr>
        </p:nvSpPr>
        <p:spPr>
          <a:xfrm>
            <a:off x="756145" y="5078740"/>
            <a:ext cx="6043835" cy="480901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385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1544638" y="922338"/>
            <a:ext cx="4468812" cy="3956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104287" tIns="52144" rIns="104287" bIns="52144" anchor="ctr"/>
          <a:lstStyle/>
          <a:p>
            <a:endParaRPr lang="ru-RU">
              <a:ea typeface="msmincho"/>
              <a:cs typeface="msmincho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/>
          </p:nvPr>
        </p:nvSpPr>
        <p:spPr>
          <a:xfrm>
            <a:off x="1138238" y="5407025"/>
            <a:ext cx="5065712" cy="434975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4498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502" algn="l"/>
                <a:tab pos="896738" algn="l"/>
                <a:tab pos="1345974" algn="l"/>
                <a:tab pos="1793476" algn="l"/>
                <a:tab pos="2242712" algn="l"/>
                <a:tab pos="2691948" algn="l"/>
                <a:tab pos="3141185" algn="l"/>
                <a:tab pos="3590420" algn="l"/>
                <a:tab pos="4039657" algn="l"/>
                <a:tab pos="4488892" algn="l"/>
                <a:tab pos="4938129" algn="l"/>
                <a:tab pos="5387365" algn="l"/>
                <a:tab pos="5836601" algn="l"/>
                <a:tab pos="6285837" algn="l"/>
                <a:tab pos="6735074" algn="l"/>
                <a:tab pos="7184309" algn="l"/>
                <a:tab pos="7633546" algn="l"/>
                <a:tab pos="8082782" algn="l"/>
                <a:tab pos="8532018" algn="l"/>
                <a:tab pos="8981254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811747" indent="-312210">
              <a:tabLst>
                <a:tab pos="0" algn="l"/>
                <a:tab pos="447502" algn="l"/>
                <a:tab pos="896738" algn="l"/>
                <a:tab pos="1345974" algn="l"/>
                <a:tab pos="1793476" algn="l"/>
                <a:tab pos="2242712" algn="l"/>
                <a:tab pos="2691948" algn="l"/>
                <a:tab pos="3141185" algn="l"/>
                <a:tab pos="3590420" algn="l"/>
                <a:tab pos="4039657" algn="l"/>
                <a:tab pos="4488892" algn="l"/>
                <a:tab pos="4938129" algn="l"/>
                <a:tab pos="5387365" algn="l"/>
                <a:tab pos="5836601" algn="l"/>
                <a:tab pos="6285837" algn="l"/>
                <a:tab pos="6735074" algn="l"/>
                <a:tab pos="7184309" algn="l"/>
                <a:tab pos="7633546" algn="l"/>
                <a:tab pos="8082782" algn="l"/>
                <a:tab pos="8532018" algn="l"/>
                <a:tab pos="8981254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>
              <a:tabLst>
                <a:tab pos="0" algn="l"/>
                <a:tab pos="447502" algn="l"/>
                <a:tab pos="896738" algn="l"/>
                <a:tab pos="1345974" algn="l"/>
                <a:tab pos="1793476" algn="l"/>
                <a:tab pos="2242712" algn="l"/>
                <a:tab pos="2691948" algn="l"/>
                <a:tab pos="3141185" algn="l"/>
                <a:tab pos="3590420" algn="l"/>
                <a:tab pos="4039657" algn="l"/>
                <a:tab pos="4488892" algn="l"/>
                <a:tab pos="4938129" algn="l"/>
                <a:tab pos="5387365" algn="l"/>
                <a:tab pos="5836601" algn="l"/>
                <a:tab pos="6285837" algn="l"/>
                <a:tab pos="6735074" algn="l"/>
                <a:tab pos="7184309" algn="l"/>
                <a:tab pos="7633546" algn="l"/>
                <a:tab pos="8082782" algn="l"/>
                <a:tab pos="8532018" algn="l"/>
                <a:tab pos="8981254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>
              <a:tabLst>
                <a:tab pos="0" algn="l"/>
                <a:tab pos="447502" algn="l"/>
                <a:tab pos="896738" algn="l"/>
                <a:tab pos="1345974" algn="l"/>
                <a:tab pos="1793476" algn="l"/>
                <a:tab pos="2242712" algn="l"/>
                <a:tab pos="2691948" algn="l"/>
                <a:tab pos="3141185" algn="l"/>
                <a:tab pos="3590420" algn="l"/>
                <a:tab pos="4039657" algn="l"/>
                <a:tab pos="4488892" algn="l"/>
                <a:tab pos="4938129" algn="l"/>
                <a:tab pos="5387365" algn="l"/>
                <a:tab pos="5836601" algn="l"/>
                <a:tab pos="6285837" algn="l"/>
                <a:tab pos="6735074" algn="l"/>
                <a:tab pos="7184309" algn="l"/>
                <a:tab pos="7633546" algn="l"/>
                <a:tab pos="8082782" algn="l"/>
                <a:tab pos="8532018" algn="l"/>
                <a:tab pos="8981254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>
              <a:tabLst>
                <a:tab pos="0" algn="l"/>
                <a:tab pos="447502" algn="l"/>
                <a:tab pos="896738" algn="l"/>
                <a:tab pos="1345974" algn="l"/>
                <a:tab pos="1793476" algn="l"/>
                <a:tab pos="2242712" algn="l"/>
                <a:tab pos="2691948" algn="l"/>
                <a:tab pos="3141185" algn="l"/>
                <a:tab pos="3590420" algn="l"/>
                <a:tab pos="4039657" algn="l"/>
                <a:tab pos="4488892" algn="l"/>
                <a:tab pos="4938129" algn="l"/>
                <a:tab pos="5387365" algn="l"/>
                <a:tab pos="5836601" algn="l"/>
                <a:tab pos="6285837" algn="l"/>
                <a:tab pos="6735074" algn="l"/>
                <a:tab pos="7184309" algn="l"/>
                <a:tab pos="7633546" algn="l"/>
                <a:tab pos="8082782" algn="l"/>
                <a:tab pos="8532018" algn="l"/>
                <a:tab pos="8981254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747452" indent="-249768" defTabSz="49086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502" algn="l"/>
                <a:tab pos="896738" algn="l"/>
                <a:tab pos="1345974" algn="l"/>
                <a:tab pos="1793476" algn="l"/>
                <a:tab pos="2242712" algn="l"/>
                <a:tab pos="2691948" algn="l"/>
                <a:tab pos="3141185" algn="l"/>
                <a:tab pos="3590420" algn="l"/>
                <a:tab pos="4039657" algn="l"/>
                <a:tab pos="4488892" algn="l"/>
                <a:tab pos="4938129" algn="l"/>
                <a:tab pos="5387365" algn="l"/>
                <a:tab pos="5836601" algn="l"/>
                <a:tab pos="6285837" algn="l"/>
                <a:tab pos="6735074" algn="l"/>
                <a:tab pos="7184309" algn="l"/>
                <a:tab pos="7633546" algn="l"/>
                <a:tab pos="8082782" algn="l"/>
                <a:tab pos="8532018" algn="l"/>
                <a:tab pos="8981254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3246989" indent="-249768" defTabSz="49086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502" algn="l"/>
                <a:tab pos="896738" algn="l"/>
                <a:tab pos="1345974" algn="l"/>
                <a:tab pos="1793476" algn="l"/>
                <a:tab pos="2242712" algn="l"/>
                <a:tab pos="2691948" algn="l"/>
                <a:tab pos="3141185" algn="l"/>
                <a:tab pos="3590420" algn="l"/>
                <a:tab pos="4039657" algn="l"/>
                <a:tab pos="4488892" algn="l"/>
                <a:tab pos="4938129" algn="l"/>
                <a:tab pos="5387365" algn="l"/>
                <a:tab pos="5836601" algn="l"/>
                <a:tab pos="6285837" algn="l"/>
                <a:tab pos="6735074" algn="l"/>
                <a:tab pos="7184309" algn="l"/>
                <a:tab pos="7633546" algn="l"/>
                <a:tab pos="8082782" algn="l"/>
                <a:tab pos="8532018" algn="l"/>
                <a:tab pos="8981254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746525" indent="-249768" defTabSz="49086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502" algn="l"/>
                <a:tab pos="896738" algn="l"/>
                <a:tab pos="1345974" algn="l"/>
                <a:tab pos="1793476" algn="l"/>
                <a:tab pos="2242712" algn="l"/>
                <a:tab pos="2691948" algn="l"/>
                <a:tab pos="3141185" algn="l"/>
                <a:tab pos="3590420" algn="l"/>
                <a:tab pos="4039657" algn="l"/>
                <a:tab pos="4488892" algn="l"/>
                <a:tab pos="4938129" algn="l"/>
                <a:tab pos="5387365" algn="l"/>
                <a:tab pos="5836601" algn="l"/>
                <a:tab pos="6285837" algn="l"/>
                <a:tab pos="6735074" algn="l"/>
                <a:tab pos="7184309" algn="l"/>
                <a:tab pos="7633546" algn="l"/>
                <a:tab pos="8082782" algn="l"/>
                <a:tab pos="8532018" algn="l"/>
                <a:tab pos="8981254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4246062" indent="-249768" defTabSz="49086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502" algn="l"/>
                <a:tab pos="896738" algn="l"/>
                <a:tab pos="1345974" algn="l"/>
                <a:tab pos="1793476" algn="l"/>
                <a:tab pos="2242712" algn="l"/>
                <a:tab pos="2691948" algn="l"/>
                <a:tab pos="3141185" algn="l"/>
                <a:tab pos="3590420" algn="l"/>
                <a:tab pos="4039657" algn="l"/>
                <a:tab pos="4488892" algn="l"/>
                <a:tab pos="4938129" algn="l"/>
                <a:tab pos="5387365" algn="l"/>
                <a:tab pos="5836601" algn="l"/>
                <a:tab pos="6285837" algn="l"/>
                <a:tab pos="6735074" algn="l"/>
                <a:tab pos="7184309" algn="l"/>
                <a:tab pos="7633546" algn="l"/>
                <a:tab pos="8082782" algn="l"/>
                <a:tab pos="8532018" algn="l"/>
                <a:tab pos="8981254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fld id="{CE0D8F97-EE34-41A9-8574-8E36EF1E5ADC}" type="slidenum">
              <a:rPr lang="en-GB" altLang="ru-RU">
                <a:solidFill>
                  <a:srgbClr val="000000"/>
                </a:solidFill>
                <a:latin typeface="Times New Roman" pitchFamily="18" charset="0"/>
              </a:rPr>
              <a:pPr/>
              <a:t>22</a:t>
            </a:fld>
            <a:endParaRPr lang="en-GB" alt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603" name="Text Box 1"/>
          <p:cNvSpPr txBox="1">
            <a:spLocks noChangeArrowheads="1"/>
          </p:cNvSpPr>
          <p:nvPr/>
        </p:nvSpPr>
        <p:spPr bwMode="auto">
          <a:xfrm>
            <a:off x="1105818" y="812599"/>
            <a:ext cx="5344489" cy="400665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5" tIns="45712" rIns="91425" bIns="45712" anchor="ctr"/>
          <a:lstStyle>
            <a:lvl1pPr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endParaRPr lang="ru-RU" altLang="ru-RU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body"/>
          </p:nvPr>
        </p:nvSpPr>
        <p:spPr>
          <a:xfrm>
            <a:off x="756145" y="5078740"/>
            <a:ext cx="6043835" cy="480901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7440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1544638" y="922338"/>
            <a:ext cx="4468812" cy="3956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104287" tIns="52144" rIns="104287" bIns="52144" anchor="ctr"/>
          <a:lstStyle/>
          <a:p>
            <a:endParaRPr lang="ru-RU">
              <a:ea typeface="msmincho"/>
              <a:cs typeface="msmincho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/>
          </p:nvPr>
        </p:nvSpPr>
        <p:spPr>
          <a:xfrm>
            <a:off x="1138238" y="5407025"/>
            <a:ext cx="5065712" cy="434975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7290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1544638" y="922338"/>
            <a:ext cx="4468812" cy="3956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104287" tIns="52144" rIns="104287" bIns="52144" anchor="ctr"/>
          <a:lstStyle/>
          <a:p>
            <a:endParaRPr lang="ru-RU">
              <a:ea typeface="msmincho"/>
              <a:cs typeface="msmincho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/>
          </p:nvPr>
        </p:nvSpPr>
        <p:spPr>
          <a:xfrm>
            <a:off x="1138238" y="5407025"/>
            <a:ext cx="5065712" cy="434975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7869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1544638" y="922338"/>
            <a:ext cx="4468812" cy="3956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104287" tIns="52144" rIns="104287" bIns="52144" anchor="ctr"/>
          <a:lstStyle/>
          <a:p>
            <a:endParaRPr lang="ru-RU">
              <a:ea typeface="msmincho"/>
              <a:cs typeface="msmincho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/>
          </p:nvPr>
        </p:nvSpPr>
        <p:spPr>
          <a:xfrm>
            <a:off x="1138238" y="5407025"/>
            <a:ext cx="5065712" cy="434975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0101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502" algn="l"/>
                <a:tab pos="896738" algn="l"/>
                <a:tab pos="1345974" algn="l"/>
                <a:tab pos="1793476" algn="l"/>
                <a:tab pos="2242712" algn="l"/>
                <a:tab pos="2691948" algn="l"/>
                <a:tab pos="3141185" algn="l"/>
                <a:tab pos="3590420" algn="l"/>
                <a:tab pos="4039657" algn="l"/>
                <a:tab pos="4488892" algn="l"/>
                <a:tab pos="4938129" algn="l"/>
                <a:tab pos="5387365" algn="l"/>
                <a:tab pos="5836601" algn="l"/>
                <a:tab pos="6285837" algn="l"/>
                <a:tab pos="6735074" algn="l"/>
                <a:tab pos="7184309" algn="l"/>
                <a:tab pos="7633546" algn="l"/>
                <a:tab pos="8082782" algn="l"/>
                <a:tab pos="8532018" algn="l"/>
                <a:tab pos="8981254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811747" indent="-312210">
              <a:tabLst>
                <a:tab pos="0" algn="l"/>
                <a:tab pos="447502" algn="l"/>
                <a:tab pos="896738" algn="l"/>
                <a:tab pos="1345974" algn="l"/>
                <a:tab pos="1793476" algn="l"/>
                <a:tab pos="2242712" algn="l"/>
                <a:tab pos="2691948" algn="l"/>
                <a:tab pos="3141185" algn="l"/>
                <a:tab pos="3590420" algn="l"/>
                <a:tab pos="4039657" algn="l"/>
                <a:tab pos="4488892" algn="l"/>
                <a:tab pos="4938129" algn="l"/>
                <a:tab pos="5387365" algn="l"/>
                <a:tab pos="5836601" algn="l"/>
                <a:tab pos="6285837" algn="l"/>
                <a:tab pos="6735074" algn="l"/>
                <a:tab pos="7184309" algn="l"/>
                <a:tab pos="7633546" algn="l"/>
                <a:tab pos="8082782" algn="l"/>
                <a:tab pos="8532018" algn="l"/>
                <a:tab pos="8981254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>
              <a:tabLst>
                <a:tab pos="0" algn="l"/>
                <a:tab pos="447502" algn="l"/>
                <a:tab pos="896738" algn="l"/>
                <a:tab pos="1345974" algn="l"/>
                <a:tab pos="1793476" algn="l"/>
                <a:tab pos="2242712" algn="l"/>
                <a:tab pos="2691948" algn="l"/>
                <a:tab pos="3141185" algn="l"/>
                <a:tab pos="3590420" algn="l"/>
                <a:tab pos="4039657" algn="l"/>
                <a:tab pos="4488892" algn="l"/>
                <a:tab pos="4938129" algn="l"/>
                <a:tab pos="5387365" algn="l"/>
                <a:tab pos="5836601" algn="l"/>
                <a:tab pos="6285837" algn="l"/>
                <a:tab pos="6735074" algn="l"/>
                <a:tab pos="7184309" algn="l"/>
                <a:tab pos="7633546" algn="l"/>
                <a:tab pos="8082782" algn="l"/>
                <a:tab pos="8532018" algn="l"/>
                <a:tab pos="8981254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>
              <a:tabLst>
                <a:tab pos="0" algn="l"/>
                <a:tab pos="447502" algn="l"/>
                <a:tab pos="896738" algn="l"/>
                <a:tab pos="1345974" algn="l"/>
                <a:tab pos="1793476" algn="l"/>
                <a:tab pos="2242712" algn="l"/>
                <a:tab pos="2691948" algn="l"/>
                <a:tab pos="3141185" algn="l"/>
                <a:tab pos="3590420" algn="l"/>
                <a:tab pos="4039657" algn="l"/>
                <a:tab pos="4488892" algn="l"/>
                <a:tab pos="4938129" algn="l"/>
                <a:tab pos="5387365" algn="l"/>
                <a:tab pos="5836601" algn="l"/>
                <a:tab pos="6285837" algn="l"/>
                <a:tab pos="6735074" algn="l"/>
                <a:tab pos="7184309" algn="l"/>
                <a:tab pos="7633546" algn="l"/>
                <a:tab pos="8082782" algn="l"/>
                <a:tab pos="8532018" algn="l"/>
                <a:tab pos="8981254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>
              <a:tabLst>
                <a:tab pos="0" algn="l"/>
                <a:tab pos="447502" algn="l"/>
                <a:tab pos="896738" algn="l"/>
                <a:tab pos="1345974" algn="l"/>
                <a:tab pos="1793476" algn="l"/>
                <a:tab pos="2242712" algn="l"/>
                <a:tab pos="2691948" algn="l"/>
                <a:tab pos="3141185" algn="l"/>
                <a:tab pos="3590420" algn="l"/>
                <a:tab pos="4039657" algn="l"/>
                <a:tab pos="4488892" algn="l"/>
                <a:tab pos="4938129" algn="l"/>
                <a:tab pos="5387365" algn="l"/>
                <a:tab pos="5836601" algn="l"/>
                <a:tab pos="6285837" algn="l"/>
                <a:tab pos="6735074" algn="l"/>
                <a:tab pos="7184309" algn="l"/>
                <a:tab pos="7633546" algn="l"/>
                <a:tab pos="8082782" algn="l"/>
                <a:tab pos="8532018" algn="l"/>
                <a:tab pos="8981254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747452" indent="-249768" defTabSz="49086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502" algn="l"/>
                <a:tab pos="896738" algn="l"/>
                <a:tab pos="1345974" algn="l"/>
                <a:tab pos="1793476" algn="l"/>
                <a:tab pos="2242712" algn="l"/>
                <a:tab pos="2691948" algn="l"/>
                <a:tab pos="3141185" algn="l"/>
                <a:tab pos="3590420" algn="l"/>
                <a:tab pos="4039657" algn="l"/>
                <a:tab pos="4488892" algn="l"/>
                <a:tab pos="4938129" algn="l"/>
                <a:tab pos="5387365" algn="l"/>
                <a:tab pos="5836601" algn="l"/>
                <a:tab pos="6285837" algn="l"/>
                <a:tab pos="6735074" algn="l"/>
                <a:tab pos="7184309" algn="l"/>
                <a:tab pos="7633546" algn="l"/>
                <a:tab pos="8082782" algn="l"/>
                <a:tab pos="8532018" algn="l"/>
                <a:tab pos="8981254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3246989" indent="-249768" defTabSz="49086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502" algn="l"/>
                <a:tab pos="896738" algn="l"/>
                <a:tab pos="1345974" algn="l"/>
                <a:tab pos="1793476" algn="l"/>
                <a:tab pos="2242712" algn="l"/>
                <a:tab pos="2691948" algn="l"/>
                <a:tab pos="3141185" algn="l"/>
                <a:tab pos="3590420" algn="l"/>
                <a:tab pos="4039657" algn="l"/>
                <a:tab pos="4488892" algn="l"/>
                <a:tab pos="4938129" algn="l"/>
                <a:tab pos="5387365" algn="l"/>
                <a:tab pos="5836601" algn="l"/>
                <a:tab pos="6285837" algn="l"/>
                <a:tab pos="6735074" algn="l"/>
                <a:tab pos="7184309" algn="l"/>
                <a:tab pos="7633546" algn="l"/>
                <a:tab pos="8082782" algn="l"/>
                <a:tab pos="8532018" algn="l"/>
                <a:tab pos="8981254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746525" indent="-249768" defTabSz="49086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502" algn="l"/>
                <a:tab pos="896738" algn="l"/>
                <a:tab pos="1345974" algn="l"/>
                <a:tab pos="1793476" algn="l"/>
                <a:tab pos="2242712" algn="l"/>
                <a:tab pos="2691948" algn="l"/>
                <a:tab pos="3141185" algn="l"/>
                <a:tab pos="3590420" algn="l"/>
                <a:tab pos="4039657" algn="l"/>
                <a:tab pos="4488892" algn="l"/>
                <a:tab pos="4938129" algn="l"/>
                <a:tab pos="5387365" algn="l"/>
                <a:tab pos="5836601" algn="l"/>
                <a:tab pos="6285837" algn="l"/>
                <a:tab pos="6735074" algn="l"/>
                <a:tab pos="7184309" algn="l"/>
                <a:tab pos="7633546" algn="l"/>
                <a:tab pos="8082782" algn="l"/>
                <a:tab pos="8532018" algn="l"/>
                <a:tab pos="8981254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4246062" indent="-249768" defTabSz="49086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502" algn="l"/>
                <a:tab pos="896738" algn="l"/>
                <a:tab pos="1345974" algn="l"/>
                <a:tab pos="1793476" algn="l"/>
                <a:tab pos="2242712" algn="l"/>
                <a:tab pos="2691948" algn="l"/>
                <a:tab pos="3141185" algn="l"/>
                <a:tab pos="3590420" algn="l"/>
                <a:tab pos="4039657" algn="l"/>
                <a:tab pos="4488892" algn="l"/>
                <a:tab pos="4938129" algn="l"/>
                <a:tab pos="5387365" algn="l"/>
                <a:tab pos="5836601" algn="l"/>
                <a:tab pos="6285837" algn="l"/>
                <a:tab pos="6735074" algn="l"/>
                <a:tab pos="7184309" algn="l"/>
                <a:tab pos="7633546" algn="l"/>
                <a:tab pos="8082782" algn="l"/>
                <a:tab pos="8532018" algn="l"/>
                <a:tab pos="8981254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fld id="{CE0D8F97-EE34-41A9-8574-8E36EF1E5ADC}" type="slidenum">
              <a:rPr lang="en-GB" altLang="ru-RU">
                <a:solidFill>
                  <a:srgbClr val="000000"/>
                </a:solidFill>
                <a:latin typeface="Times New Roman" pitchFamily="18" charset="0"/>
              </a:rPr>
              <a:pPr/>
              <a:t>26</a:t>
            </a:fld>
            <a:endParaRPr lang="en-GB" alt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603" name="Text Box 1"/>
          <p:cNvSpPr txBox="1">
            <a:spLocks noChangeArrowheads="1"/>
          </p:cNvSpPr>
          <p:nvPr/>
        </p:nvSpPr>
        <p:spPr bwMode="auto">
          <a:xfrm>
            <a:off x="1105818" y="812599"/>
            <a:ext cx="5344489" cy="400665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5" tIns="45712" rIns="91425" bIns="45712" anchor="ctr"/>
          <a:lstStyle>
            <a:lvl1pPr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endParaRPr lang="ru-RU" altLang="ru-RU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body"/>
          </p:nvPr>
        </p:nvSpPr>
        <p:spPr>
          <a:xfrm>
            <a:off x="756145" y="5078740"/>
            <a:ext cx="6043835" cy="480901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4630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1544638" y="922338"/>
            <a:ext cx="4468812" cy="3956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104287" tIns="52144" rIns="104287" bIns="52144" anchor="ctr"/>
          <a:lstStyle/>
          <a:p>
            <a:endParaRPr lang="ru-RU">
              <a:ea typeface="msmincho"/>
              <a:cs typeface="msmincho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/>
          </p:nvPr>
        </p:nvSpPr>
        <p:spPr>
          <a:xfrm>
            <a:off x="1138238" y="5407025"/>
            <a:ext cx="5065712" cy="434975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1523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1544638" y="922338"/>
            <a:ext cx="4468812" cy="3956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104287" tIns="52144" rIns="104287" bIns="52144" anchor="ctr"/>
          <a:lstStyle/>
          <a:p>
            <a:endParaRPr lang="ru-RU">
              <a:ea typeface="msmincho"/>
              <a:cs typeface="msmincho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/>
          </p:nvPr>
        </p:nvSpPr>
        <p:spPr>
          <a:xfrm>
            <a:off x="1138238" y="5407025"/>
            <a:ext cx="5065712" cy="434975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4998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1544638" y="922338"/>
            <a:ext cx="4468812" cy="3956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104287" tIns="52144" rIns="104287" bIns="52144" anchor="ctr"/>
          <a:lstStyle/>
          <a:p>
            <a:endParaRPr lang="ru-RU">
              <a:ea typeface="msmincho"/>
              <a:cs typeface="msmincho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/>
          </p:nvPr>
        </p:nvSpPr>
        <p:spPr>
          <a:xfrm>
            <a:off x="1138238" y="5407025"/>
            <a:ext cx="5065712" cy="434975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7654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1544638" y="922338"/>
            <a:ext cx="4468812" cy="3956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104287" tIns="52144" rIns="104287" bIns="52144" anchor="ctr"/>
          <a:lstStyle/>
          <a:p>
            <a:endParaRPr lang="ru-RU">
              <a:ea typeface="msmincho"/>
              <a:cs typeface="msmincho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/>
          </p:nvPr>
        </p:nvSpPr>
        <p:spPr>
          <a:xfrm>
            <a:off x="1138238" y="5407025"/>
            <a:ext cx="5065712" cy="434975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82859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1544638" y="922338"/>
            <a:ext cx="4468812" cy="3956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104287" tIns="52144" rIns="104287" bIns="52144" anchor="ctr"/>
          <a:lstStyle/>
          <a:p>
            <a:endParaRPr lang="ru-RU">
              <a:ea typeface="msmincho"/>
              <a:cs typeface="msmincho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/>
          </p:nvPr>
        </p:nvSpPr>
        <p:spPr>
          <a:xfrm>
            <a:off x="1138238" y="5407025"/>
            <a:ext cx="5065712" cy="434975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969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1544638" y="922338"/>
            <a:ext cx="4468812" cy="3956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104287" tIns="52144" rIns="104287" bIns="52144" anchor="ctr"/>
          <a:lstStyle/>
          <a:p>
            <a:endParaRPr lang="ru-RU">
              <a:ea typeface="msmincho"/>
              <a:cs typeface="msmincho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/>
          </p:nvPr>
        </p:nvSpPr>
        <p:spPr>
          <a:xfrm>
            <a:off x="1138238" y="5407025"/>
            <a:ext cx="5065712" cy="434975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51822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1544638" y="922338"/>
            <a:ext cx="4468812" cy="3956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104287" tIns="52144" rIns="104287" bIns="52144" anchor="ctr"/>
          <a:lstStyle/>
          <a:p>
            <a:endParaRPr lang="ru-RU">
              <a:ea typeface="msmincho"/>
              <a:cs typeface="msmincho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/>
          </p:nvPr>
        </p:nvSpPr>
        <p:spPr>
          <a:xfrm>
            <a:off x="1138238" y="5407025"/>
            <a:ext cx="5065712" cy="434975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50108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1544638" y="922338"/>
            <a:ext cx="4468812" cy="3956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104287" tIns="52144" rIns="104287" bIns="52144" anchor="ctr"/>
          <a:lstStyle/>
          <a:p>
            <a:endParaRPr lang="ru-RU">
              <a:ea typeface="msmincho"/>
              <a:cs typeface="msmincho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/>
          </p:nvPr>
        </p:nvSpPr>
        <p:spPr>
          <a:xfrm>
            <a:off x="1138238" y="5407025"/>
            <a:ext cx="5065712" cy="434975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06261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1544638" y="922338"/>
            <a:ext cx="4468812" cy="3956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104287" tIns="52144" rIns="104287" bIns="52144" anchor="ctr"/>
          <a:lstStyle/>
          <a:p>
            <a:endParaRPr lang="ru-RU">
              <a:ea typeface="msmincho"/>
              <a:cs typeface="msmincho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/>
          </p:nvPr>
        </p:nvSpPr>
        <p:spPr>
          <a:xfrm>
            <a:off x="1138238" y="5407025"/>
            <a:ext cx="5065712" cy="434975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1903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1544638" y="922338"/>
            <a:ext cx="4468812" cy="3956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104287" tIns="52144" rIns="104287" bIns="52144" anchor="ctr"/>
          <a:lstStyle/>
          <a:p>
            <a:endParaRPr lang="ru-RU">
              <a:ea typeface="msmincho"/>
              <a:cs typeface="msmincho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/>
          </p:nvPr>
        </p:nvSpPr>
        <p:spPr>
          <a:xfrm>
            <a:off x="1138238" y="5407025"/>
            <a:ext cx="5065712" cy="434975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37529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1544638" y="922338"/>
            <a:ext cx="4468812" cy="3956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104287" tIns="52144" rIns="104287" bIns="52144" anchor="ctr"/>
          <a:lstStyle/>
          <a:p>
            <a:endParaRPr lang="ru-RU">
              <a:ea typeface="msmincho"/>
              <a:cs typeface="msmincho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/>
          </p:nvPr>
        </p:nvSpPr>
        <p:spPr>
          <a:xfrm>
            <a:off x="1138238" y="5407025"/>
            <a:ext cx="5065712" cy="434975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48149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1544638" y="922338"/>
            <a:ext cx="4468812" cy="3956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104287" tIns="52144" rIns="104287" bIns="52144" anchor="ctr"/>
          <a:lstStyle/>
          <a:p>
            <a:endParaRPr lang="ru-RU">
              <a:ea typeface="msmincho"/>
              <a:cs typeface="msmincho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/>
          </p:nvPr>
        </p:nvSpPr>
        <p:spPr>
          <a:xfrm>
            <a:off x="1138238" y="5407025"/>
            <a:ext cx="5065712" cy="434975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87121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9BD6A7B1-5DF4-4E16-B68A-2D80D084220A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39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01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3525" cy="40068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81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endParaRPr lang="ru-RU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3613" cy="4808537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477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1544638" y="922338"/>
            <a:ext cx="4468812" cy="3956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104287" tIns="52144" rIns="104287" bIns="52144" anchor="ctr"/>
          <a:lstStyle/>
          <a:p>
            <a:endParaRPr lang="ru-RU">
              <a:ea typeface="msmincho"/>
              <a:cs typeface="msmincho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/>
          </p:nvPr>
        </p:nvSpPr>
        <p:spPr>
          <a:xfrm>
            <a:off x="1138238" y="5407025"/>
            <a:ext cx="5065712" cy="434975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581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75B54-6B40-4EB9-869B-4BE04050F82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031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75B54-6B40-4EB9-869B-4BE04050F82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826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75B54-6B40-4EB9-869B-4BE04050F82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156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75B54-6B40-4EB9-869B-4BE04050F82D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8456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75B54-6B40-4EB9-869B-4BE04050F82D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818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6047" y="2348403"/>
            <a:ext cx="8568531" cy="162043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094" y="4283818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2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6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0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3B154-1A5B-4DA2-B269-07DBF8AD191A}" type="datetime1">
              <a:rPr lang="ru-RU" smtClean="0"/>
              <a:pPr>
                <a:defRPr/>
              </a:pPr>
              <a:t>29.07.2024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Управление Россельхознадзора по Республике Карелия, Архангельской области и Ненецкому автономному округу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64B75-41AD-4650-870A-5A37742C24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4BC09-7B38-4DE9-A81E-72BEFEB2AA92}" type="datetime1">
              <a:rPr lang="ru-RU" smtClean="0"/>
              <a:pPr>
                <a:defRPr/>
              </a:pPr>
              <a:t>29.07.2024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Управление Россельхознадзора по Республике Карелия, Архангельской области и Ненецкому автономному округу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5F061-ABF3-499D-8040-259417BC51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057499" y="334236"/>
            <a:ext cx="2500906" cy="71099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54785" y="334236"/>
            <a:ext cx="7334704" cy="71099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07103-5064-4E7D-83FB-BFED91BFA5AC}" type="datetime1">
              <a:rPr lang="ru-RU" smtClean="0"/>
              <a:pPr>
                <a:defRPr/>
              </a:pPr>
              <a:t>29.07.2024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Управление Россельхознадзора по Республике Карелия, Архангельской области и Ненецкому автономному округу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3471D-60F9-4575-AF38-A0CCE536E0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B8834-E76C-4965-947B-92D616C68071}" type="datetime1">
              <a:rPr lang="ru-RU" smtClean="0"/>
              <a:pPr>
                <a:defRPr/>
              </a:pPr>
              <a:t>29.07.2024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Управление Россельхознадзора по Республике Карелия, Архангельской области и Ненецкому автономному округу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6BF31-60F4-4405-BB9D-A4B1432EF8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300" y="4857795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300" y="3204117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8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63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4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25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07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28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67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05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3DE68-0271-4F52-8572-D84247A040D3}" type="datetime1">
              <a:rPr lang="ru-RU" smtClean="0"/>
              <a:pPr>
                <a:defRPr/>
              </a:pPr>
              <a:t>29.07.2024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Управление Россельхознадзора по Республике Карелия, Архангельской области и Ненецкому автономному округу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D8E20-5C94-4F56-AF6C-38CC1BEDA1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54789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0604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2F596-7AF3-469A-AC4B-29DF87A72DC9}" type="datetime1">
              <a:rPr lang="ru-RU" smtClean="0"/>
              <a:pPr>
                <a:defRPr/>
              </a:pPr>
              <a:t>29.07.2024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Управление Россельхознадзора по Республике Карелия, Архангельской области и Ненецкому автономному округу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3ABA7-32C5-46E4-8A04-D8BAFA76FC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816" indent="0">
              <a:buNone/>
              <a:defRPr sz="2200" b="1"/>
            </a:lvl2pPr>
            <a:lvl3pPr marL="1007630" indent="0">
              <a:buNone/>
              <a:defRPr sz="2000" b="1"/>
            </a:lvl3pPr>
            <a:lvl4pPr marL="1511445" indent="0">
              <a:buNone/>
              <a:defRPr sz="1800" b="1"/>
            </a:lvl4pPr>
            <a:lvl5pPr marL="2015259" indent="0">
              <a:buNone/>
              <a:defRPr sz="1800" b="1"/>
            </a:lvl5pPr>
            <a:lvl6pPr marL="2519074" indent="0">
              <a:buNone/>
              <a:defRPr sz="1800" b="1"/>
            </a:lvl6pPr>
            <a:lvl7pPr marL="3022888" indent="0">
              <a:buNone/>
              <a:defRPr sz="1800" b="1"/>
            </a:lvl7pPr>
            <a:lvl8pPr marL="3526703" indent="0">
              <a:buNone/>
              <a:defRPr sz="1800" b="1"/>
            </a:lvl8pPr>
            <a:lvl9pPr marL="4030518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816" indent="0">
              <a:buNone/>
              <a:defRPr sz="2200" b="1"/>
            </a:lvl2pPr>
            <a:lvl3pPr marL="1007630" indent="0">
              <a:buNone/>
              <a:defRPr sz="2000" b="1"/>
            </a:lvl3pPr>
            <a:lvl4pPr marL="1511445" indent="0">
              <a:buNone/>
              <a:defRPr sz="1800" b="1"/>
            </a:lvl4pPr>
            <a:lvl5pPr marL="2015259" indent="0">
              <a:buNone/>
              <a:defRPr sz="1800" b="1"/>
            </a:lvl5pPr>
            <a:lvl6pPr marL="2519074" indent="0">
              <a:buNone/>
              <a:defRPr sz="1800" b="1"/>
            </a:lvl6pPr>
            <a:lvl7pPr marL="3022888" indent="0">
              <a:buNone/>
              <a:defRPr sz="1800" b="1"/>
            </a:lvl7pPr>
            <a:lvl8pPr marL="3526703" indent="0">
              <a:buNone/>
              <a:defRPr sz="1800" b="1"/>
            </a:lvl8pPr>
            <a:lvl9pPr marL="4030518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BDB65-BB92-4CD3-8807-CCB76681D807}" type="datetime1">
              <a:rPr lang="ru-RU" smtClean="0"/>
              <a:pPr>
                <a:defRPr/>
              </a:pPr>
              <a:t>29.07.2024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Управление Россельхознадзора по Республике Карелия, Архангельской области и Ненецкому автономному округу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E6822-B3B3-4B7E-B194-EE647E0E31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6C743-F9DA-41EC-A258-28FE4256DFA9}" type="datetime1">
              <a:rPr lang="ru-RU" smtClean="0"/>
              <a:pPr>
                <a:defRPr/>
              </a:pPr>
              <a:t>29.07.2024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Управление Россельхознадзора по Республике Карелия, Архангельской области и Ненецкому автономному округу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63966-3824-4450-AB32-D353340F78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FDB04-C359-4E66-BE7D-FA9D1178B944}" type="datetime1">
              <a:rPr lang="ru-RU" smtClean="0"/>
              <a:pPr>
                <a:defRPr/>
              </a:pPr>
              <a:t>29.07.2024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Управление Россельхознадзора по Республике Карелия, Архангельской области и Ненецкому автономному округу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0AD59-E8F4-4660-9CD9-50841BC340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4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248" y="300991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034" y="1581936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816" indent="0">
              <a:buNone/>
              <a:defRPr sz="1300"/>
            </a:lvl2pPr>
            <a:lvl3pPr marL="1007630" indent="0">
              <a:buNone/>
              <a:defRPr sz="1100"/>
            </a:lvl3pPr>
            <a:lvl4pPr marL="1511445" indent="0">
              <a:buNone/>
              <a:defRPr sz="1000"/>
            </a:lvl4pPr>
            <a:lvl5pPr marL="2015259" indent="0">
              <a:buNone/>
              <a:defRPr sz="1000"/>
            </a:lvl5pPr>
            <a:lvl6pPr marL="2519074" indent="0">
              <a:buNone/>
              <a:defRPr sz="1000"/>
            </a:lvl6pPr>
            <a:lvl7pPr marL="3022888" indent="0">
              <a:buNone/>
              <a:defRPr sz="1000"/>
            </a:lvl7pPr>
            <a:lvl8pPr marL="3526703" indent="0">
              <a:buNone/>
              <a:defRPr sz="1000"/>
            </a:lvl8pPr>
            <a:lvl9pPr marL="4030518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33F82-4C12-4C0A-90BE-85D5C0158B62}" type="datetime1">
              <a:rPr lang="ru-RU" smtClean="0"/>
              <a:pPr>
                <a:defRPr/>
              </a:pPr>
              <a:t>29.07.2024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Управление Россельхознадзора по Республике Карелия, Архангельской области и Ненецкому автономному округу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9FC16-43B0-4EB9-9A5E-93B1CA9D87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503816" indent="0">
              <a:buNone/>
              <a:defRPr sz="3100"/>
            </a:lvl2pPr>
            <a:lvl3pPr marL="1007630" indent="0">
              <a:buNone/>
              <a:defRPr sz="2600"/>
            </a:lvl3pPr>
            <a:lvl4pPr marL="1511445" indent="0">
              <a:buNone/>
              <a:defRPr sz="2200"/>
            </a:lvl4pPr>
            <a:lvl5pPr marL="2015259" indent="0">
              <a:buNone/>
              <a:defRPr sz="2200"/>
            </a:lvl5pPr>
            <a:lvl6pPr marL="2519074" indent="0">
              <a:buNone/>
              <a:defRPr sz="2200"/>
            </a:lvl6pPr>
            <a:lvl7pPr marL="3022888" indent="0">
              <a:buNone/>
              <a:defRPr sz="2200"/>
            </a:lvl7pPr>
            <a:lvl8pPr marL="3526703" indent="0">
              <a:buNone/>
              <a:defRPr sz="2200"/>
            </a:lvl8pPr>
            <a:lvl9pPr marL="4030518" indent="0">
              <a:buNone/>
              <a:defRPr sz="22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816" indent="0">
              <a:buNone/>
              <a:defRPr sz="1300"/>
            </a:lvl2pPr>
            <a:lvl3pPr marL="1007630" indent="0">
              <a:buNone/>
              <a:defRPr sz="1100"/>
            </a:lvl3pPr>
            <a:lvl4pPr marL="1511445" indent="0">
              <a:buNone/>
              <a:defRPr sz="1000"/>
            </a:lvl4pPr>
            <a:lvl5pPr marL="2015259" indent="0">
              <a:buNone/>
              <a:defRPr sz="1000"/>
            </a:lvl5pPr>
            <a:lvl6pPr marL="2519074" indent="0">
              <a:buNone/>
              <a:defRPr sz="1000"/>
            </a:lvl6pPr>
            <a:lvl7pPr marL="3022888" indent="0">
              <a:buNone/>
              <a:defRPr sz="1000"/>
            </a:lvl7pPr>
            <a:lvl8pPr marL="3526703" indent="0">
              <a:buNone/>
              <a:defRPr sz="1000"/>
            </a:lvl8pPr>
            <a:lvl9pPr marL="4030518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E72CA-C62D-4114-92D8-EE156382EC06}" type="datetime1">
              <a:rPr lang="ru-RU" smtClean="0"/>
              <a:pPr>
                <a:defRPr/>
              </a:pPr>
              <a:t>29.07.2024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Управление Россельхознадзора по Республике Карелия, Архангельской области и Ненецкому автономному округу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AE019-FE73-4C1C-B012-D61EE5558B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03238" y="303213"/>
            <a:ext cx="9074150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61" tIns="50382" rIns="100761" bIns="5038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03238" y="1763713"/>
            <a:ext cx="9074150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61" tIns="50382" rIns="100761" bIns="50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03238" y="7007225"/>
            <a:ext cx="2352675" cy="401638"/>
          </a:xfrm>
          <a:prstGeom prst="rect">
            <a:avLst/>
          </a:prstGeom>
        </p:spPr>
        <p:txBody>
          <a:bodyPr vert="horz" lIns="100761" tIns="50382" rIns="100761" bIns="5038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BF3F8642-1314-4C95-92FC-8C7625DFF598}" type="datetime1">
              <a:rPr lang="ru-RU" smtClean="0"/>
              <a:pPr>
                <a:defRPr/>
              </a:pPr>
              <a:t>29.07.2024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lIns="100761" tIns="50382" rIns="100761" bIns="5038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GB"/>
              <a:t>Управление Россельхознадзора по Республике Карелия, Архангельской области и Ненецкому автономному округу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lIns="100761" tIns="50382" rIns="100761" bIns="5038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9CA9BCD-7992-403B-B2BE-569C9877CA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1006475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77825" indent="-377825" algn="l" defTabSz="100647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7563" indent="-314325" algn="l" defTabSz="100647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250825" algn="l" defTabSz="100647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2125" indent="-250825" algn="l" defTabSz="100647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6950" indent="-250825" algn="l" defTabSz="100647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0982" indent="-251908" algn="l" defTabSz="100763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4797" indent="-251908" algn="l" defTabSz="100763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8612" indent="-251908" algn="l" defTabSz="100763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2426" indent="-251908" algn="l" defTabSz="100763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816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630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445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259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074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2888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6703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0518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hyperlink" Target="consultantplus://offline/ref=B52EC92D4FBEBD74F31AC969F0CB1814FEB407177A7BC50866F10342A9AC53169B08F619DEAD613F41E8CAADBF47D66230561F59E688B5A0aCw7O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D59B01AA1E55E293A80ADF47356D78081EC2B8B5BFB1A9CAB7309434E63CCDAD1E4B120A0EAA3500FA554087622524780F8025E31FA609DDm312O" TargetMode="External"/><Relationship Id="rId5" Type="http://schemas.openxmlformats.org/officeDocument/2006/relationships/hyperlink" Target="consultantplus://offline/ref=D59B01AA1E55E293A80ADF47356D78081EC2B8B5BFB1A9CAB7309434E63CCDAD1E4B120A0EAA3502FD554087622524780F8025E31FA609DDm312O" TargetMode="External"/><Relationship Id="rId4" Type="http://schemas.openxmlformats.org/officeDocument/2006/relationships/hyperlink" Target="consultantplus://offline/ref=F1FA31119EEE7AE55B951B0E70752C34A298613152B5B8C920AE50333CB2DF79E3B61517A48877E24C2E5E43B07ACF0B7B138023D12B576E5900O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436563" y="4330700"/>
            <a:ext cx="5080000" cy="1747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81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endParaRPr lang="ru-RU"/>
          </a:p>
        </p:txBody>
      </p:sp>
      <p:sp>
        <p:nvSpPr>
          <p:cNvPr id="2051" name="Содержимое 23"/>
          <p:cNvSpPr>
            <a:spLocks noGrp="1"/>
          </p:cNvSpPr>
          <p:nvPr>
            <p:ph idx="1"/>
          </p:nvPr>
        </p:nvSpPr>
        <p:spPr>
          <a:xfrm>
            <a:off x="3111486" y="1422383"/>
            <a:ext cx="6786610" cy="4572032"/>
          </a:xfrm>
        </p:spPr>
        <p:txBody>
          <a:bodyPr/>
          <a:lstStyle/>
          <a:p>
            <a:pPr indent="0" algn="ctr" eaLnBrk="1" hangingPunct="1">
              <a:spcBef>
                <a:spcPct val="0"/>
              </a:spcBef>
              <a:buNone/>
            </a:pPr>
            <a:r>
              <a:rPr lang="ru-RU" sz="2800" b="1" dirty="0" smtClean="0">
                <a:solidFill>
                  <a:srgbClr val="604878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Об особенностях работы хозяйствующих субъектов, занимающихся разведением и выращиванием водных организмов (предприятия </a:t>
            </a:r>
            <a:r>
              <a:rPr lang="ru-RU" sz="2800" b="1" dirty="0" err="1" smtClean="0">
                <a:solidFill>
                  <a:srgbClr val="604878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аквакультуры</a:t>
            </a:r>
            <a:r>
              <a:rPr lang="ru-RU" sz="2800" b="1" dirty="0" smtClean="0">
                <a:solidFill>
                  <a:srgbClr val="604878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 в Федеральной государственной информационной системе в области ветеринарии (ФГИС «</a:t>
            </a:r>
            <a:r>
              <a:rPr lang="ru-RU" sz="2800" b="1" dirty="0" err="1" smtClean="0">
                <a:solidFill>
                  <a:srgbClr val="604878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ВетИС</a:t>
            </a:r>
            <a:r>
              <a:rPr lang="ru-RU" sz="2800" b="1" dirty="0" smtClean="0">
                <a:solidFill>
                  <a:srgbClr val="604878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»), компонент «Меркурий»</a:t>
            </a:r>
          </a:p>
          <a:p>
            <a:pPr indent="0" algn="ctr" eaLnBrk="1" hangingPunct="1">
              <a:spcBef>
                <a:spcPct val="0"/>
              </a:spcBef>
              <a:buNone/>
            </a:pPr>
            <a:endParaRPr lang="ru-RU" sz="2800" b="1" dirty="0" smtClean="0">
              <a:solidFill>
                <a:srgbClr val="604878">
                  <a:lumMod val="50000"/>
                </a:srgb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indent="0" algn="ctr" eaLnBrk="1" hangingPunct="1">
              <a:spcBef>
                <a:spcPct val="0"/>
              </a:spcBef>
              <a:buNone/>
            </a:pPr>
            <a:endParaRPr lang="ru-RU" sz="2800" b="1" dirty="0" smtClean="0">
              <a:solidFill>
                <a:srgbClr val="604878">
                  <a:lumMod val="50000"/>
                </a:srgb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indent="0" algn="ctr" eaLnBrk="1" hangingPunct="1">
              <a:spcBef>
                <a:spcPct val="0"/>
              </a:spcBef>
              <a:buFont typeface="Times New Roman" pitchFamily="18" charset="0"/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238" y="466725"/>
            <a:ext cx="2876550" cy="3025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5000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sz="1500">
                <a:solidFill>
                  <a:srgbClr val="277600"/>
                </a:solidFill>
                <a:latin typeface="Times New Roman" pitchFamily="18" charset="0"/>
              </a:rPr>
              <a:t>Североморское межрегиональное управление Россельхознадзора</a:t>
            </a:r>
            <a:endParaRPr lang="en-GB" sz="1500">
              <a:solidFill>
                <a:srgbClr val="277600"/>
              </a:solidFill>
              <a:latin typeface="Times New Roman" pitchFamily="18" charset="0"/>
            </a:endParaRPr>
          </a:p>
        </p:txBody>
      </p:sp>
      <p:pic>
        <p:nvPicPr>
          <p:cNvPr id="2054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5" name="Line 8"/>
          <p:cNvSpPr>
            <a:spLocks noChangeShapeType="1"/>
          </p:cNvSpPr>
          <p:nvPr/>
        </p:nvSpPr>
        <p:spPr bwMode="auto">
          <a:xfrm>
            <a:off x="1035050" y="701992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7" name="Содержимое 23"/>
          <p:cNvSpPr txBox="1">
            <a:spLocks/>
          </p:cNvSpPr>
          <p:nvPr/>
        </p:nvSpPr>
        <p:spPr bwMode="auto">
          <a:xfrm>
            <a:off x="1800225" y="5565787"/>
            <a:ext cx="8035925" cy="1093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61" tIns="50382" rIns="100761" bIns="50382"/>
          <a:lstStyle/>
          <a:p>
            <a:pPr marL="377825" indent="-377825" algn="r" defTabSz="1006475">
              <a:spcBef>
                <a:spcPct val="20000"/>
              </a:spcBef>
              <a:buFont typeface="Times New Roman" pitchFamily="18" charset="0"/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</a:rPr>
              <a:t>Докладчик:</a:t>
            </a:r>
          </a:p>
          <a:p>
            <a:pPr marL="377825" indent="-377825" algn="r" defTabSz="1006475">
              <a:spcBef>
                <a:spcPct val="20000"/>
              </a:spcBef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</a:rPr>
              <a:t>Лесина Надежда Михайловна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</a:rPr>
              <a:t>–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</a:rPr>
              <a:t>старший государственный инспектор отдела ветеринарного надзора по Р. Карелия, Архангельской области, Р. Коми и Ненецкому АО</a:t>
            </a:r>
            <a:endParaRPr lang="ru-RU" sz="2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D6BF31-60F4-4405-BB9D-A4B1432EF8B6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9010650" y="1588"/>
            <a:ext cx="841375" cy="404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9187" tIns="51577" rIns="99187" bIns="51577" anchor="b"/>
          <a:lstStyle/>
          <a:p>
            <a:pPr algn="r">
              <a:lnSpc>
                <a:spcPct val="87000"/>
              </a:lnSpc>
              <a:tabLst>
                <a:tab pos="0" algn="l"/>
                <a:tab pos="490538" algn="l"/>
                <a:tab pos="985838" algn="l"/>
                <a:tab pos="1481138" algn="l"/>
                <a:tab pos="1976438" algn="l"/>
                <a:tab pos="2471738" algn="l"/>
                <a:tab pos="2967038" algn="l"/>
                <a:tab pos="3462338" algn="l"/>
                <a:tab pos="3957638" algn="l"/>
                <a:tab pos="4452938" algn="l"/>
                <a:tab pos="4948238" algn="l"/>
                <a:tab pos="5443538" algn="l"/>
                <a:tab pos="5938838" algn="l"/>
                <a:tab pos="6434138" algn="l"/>
                <a:tab pos="6929438" algn="l"/>
                <a:tab pos="7424738" algn="l"/>
                <a:tab pos="7918450" algn="l"/>
                <a:tab pos="8413750" algn="l"/>
                <a:tab pos="8909050" algn="l"/>
                <a:tab pos="9402763" algn="l"/>
                <a:tab pos="9898063" algn="l"/>
              </a:tabLs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50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sz="1400">
                <a:solidFill>
                  <a:srgbClr val="277600"/>
                </a:solidFill>
                <a:latin typeface="Times New Roman" pitchFamily="18" charset="0"/>
              </a:rPr>
              <a:t>Североморское межрегиональное </a:t>
            </a:r>
            <a:r>
              <a:rPr lang="en-GB" sz="1400">
                <a:solidFill>
                  <a:srgbClr val="277600"/>
                </a:solidFill>
                <a:latin typeface="Times New Roman" pitchFamily="18" charset="0"/>
              </a:rPr>
              <a:t>Управление Россельхознадзора</a:t>
            </a:r>
          </a:p>
        </p:txBody>
      </p:sp>
      <p:pic>
        <p:nvPicPr>
          <p:cNvPr id="1126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1269" name="Line 8"/>
          <p:cNvSpPr>
            <a:spLocks noChangeShapeType="1"/>
          </p:cNvSpPr>
          <p:nvPr/>
        </p:nvSpPr>
        <p:spPr bwMode="auto">
          <a:xfrm>
            <a:off x="1035050" y="701992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0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1" name="Text Box 1"/>
          <p:cNvSpPr txBox="1">
            <a:spLocks noChangeArrowheads="1"/>
          </p:cNvSpPr>
          <p:nvPr/>
        </p:nvSpPr>
        <p:spPr bwMode="auto">
          <a:xfrm>
            <a:off x="42863" y="539750"/>
            <a:ext cx="9893300" cy="431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93000"/>
              </a:lnSpc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1963" algn="l"/>
                <a:tab pos="8531225" algn="l"/>
                <a:tab pos="8980488" algn="l"/>
              </a:tabLst>
            </a:pP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9288463" y="7235825"/>
            <a:ext cx="617537" cy="323850"/>
          </a:xfrm>
        </p:spPr>
        <p:txBody>
          <a:bodyPr/>
          <a:lstStyle/>
          <a:p>
            <a:pPr>
              <a:defRPr/>
            </a:pPr>
            <a:fld id="{BE0BDB24-645E-4695-9022-046729CCB5C2}" type="slidenum">
              <a:rPr lang="ru-RU" sz="1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10</a:t>
            </a:fld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3" name="Line 5"/>
          <p:cNvSpPr>
            <a:spLocks noChangeShapeType="1"/>
          </p:cNvSpPr>
          <p:nvPr/>
        </p:nvSpPr>
        <p:spPr bwMode="auto">
          <a:xfrm>
            <a:off x="647700" y="97155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1420" tIns="45711" rIns="91420" bIns="45711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25470" y="993755"/>
            <a:ext cx="9001188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Ветеринарно-санитарной экспертизе не подлежит:</a:t>
            </a:r>
          </a:p>
          <a:p>
            <a:pPr algn="just"/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рыбная продукция, прошедшая термическую обработку (кроме замораживания и охлаждения)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копчение, консервирование, созревание, посол, а также сушку, маринование, концентрирование, экстракцию, экструзию или сочетание этих процессов,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исключением переработанной пищевой рыбной продукции, реализуемой на рынке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партии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рыбы, водных беспозвоночных и рыбной продукции,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ранее подвергнутые ветеринарно-санитарной экспертизе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также партии рыбы, водных беспозвоночных и рыбной продукции, сформированные из ранее подвергнутых ветеринарно-санитарной экспертизе партий рыбы, водных беспозвоночных и рыбной продукции.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9010650" y="1588"/>
            <a:ext cx="841375" cy="404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9187" tIns="51577" rIns="99187" bIns="51577" anchor="b"/>
          <a:lstStyle/>
          <a:p>
            <a:pPr algn="r">
              <a:lnSpc>
                <a:spcPct val="87000"/>
              </a:lnSpc>
              <a:tabLst>
                <a:tab pos="0" algn="l"/>
                <a:tab pos="490538" algn="l"/>
                <a:tab pos="985838" algn="l"/>
                <a:tab pos="1481138" algn="l"/>
                <a:tab pos="1976438" algn="l"/>
                <a:tab pos="2471738" algn="l"/>
                <a:tab pos="2967038" algn="l"/>
                <a:tab pos="3462338" algn="l"/>
                <a:tab pos="3957638" algn="l"/>
                <a:tab pos="4452938" algn="l"/>
                <a:tab pos="4948238" algn="l"/>
                <a:tab pos="5443538" algn="l"/>
                <a:tab pos="5938838" algn="l"/>
                <a:tab pos="6434138" algn="l"/>
                <a:tab pos="6929438" algn="l"/>
                <a:tab pos="7424738" algn="l"/>
                <a:tab pos="7918450" algn="l"/>
                <a:tab pos="8413750" algn="l"/>
                <a:tab pos="8909050" algn="l"/>
                <a:tab pos="9402763" algn="l"/>
                <a:tab pos="9898063" algn="l"/>
              </a:tabLs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50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sz="1400">
                <a:solidFill>
                  <a:srgbClr val="277600"/>
                </a:solidFill>
                <a:latin typeface="Times New Roman" pitchFamily="18" charset="0"/>
              </a:rPr>
              <a:t>Североморское межрегиональное </a:t>
            </a:r>
            <a:r>
              <a:rPr lang="en-GB" sz="1400">
                <a:solidFill>
                  <a:srgbClr val="277600"/>
                </a:solidFill>
                <a:latin typeface="Times New Roman" pitchFamily="18" charset="0"/>
              </a:rPr>
              <a:t>Управление Россельхознадзора</a:t>
            </a:r>
          </a:p>
        </p:txBody>
      </p:sp>
      <p:pic>
        <p:nvPicPr>
          <p:cNvPr id="1126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1269" name="Line 8"/>
          <p:cNvSpPr>
            <a:spLocks noChangeShapeType="1"/>
          </p:cNvSpPr>
          <p:nvPr/>
        </p:nvSpPr>
        <p:spPr bwMode="auto">
          <a:xfrm>
            <a:off x="1035050" y="701992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0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1" name="Text Box 1"/>
          <p:cNvSpPr txBox="1">
            <a:spLocks noChangeArrowheads="1"/>
          </p:cNvSpPr>
          <p:nvPr/>
        </p:nvSpPr>
        <p:spPr bwMode="auto">
          <a:xfrm>
            <a:off x="42863" y="539750"/>
            <a:ext cx="9893300" cy="431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93000"/>
              </a:lnSpc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1963" algn="l"/>
                <a:tab pos="8531225" algn="l"/>
                <a:tab pos="8980488" algn="l"/>
              </a:tabLst>
            </a:pP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9288463" y="7235825"/>
            <a:ext cx="617537" cy="323850"/>
          </a:xfrm>
        </p:spPr>
        <p:txBody>
          <a:bodyPr/>
          <a:lstStyle/>
          <a:p>
            <a:pPr>
              <a:defRPr/>
            </a:pPr>
            <a:fld id="{BE0BDB24-645E-4695-9022-046729CCB5C2}" type="slidenum">
              <a:rPr lang="ru-RU" sz="1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11</a:t>
            </a:fld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3" name="Line 5"/>
          <p:cNvSpPr>
            <a:spLocks noChangeShapeType="1"/>
          </p:cNvSpPr>
          <p:nvPr/>
        </p:nvSpPr>
        <p:spPr bwMode="auto">
          <a:xfrm>
            <a:off x="647700" y="97155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1420" tIns="45711" rIns="91420" bIns="45711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25470" y="993755"/>
            <a:ext cx="900118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Действие Правил назначения и проведения ветеринарно-санитарной экспертизы не распространяется на:</a:t>
            </a:r>
          </a:p>
          <a:p>
            <a:pPr algn="just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рыбу, водных беспозвоночных и рыбную продукцию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производимую гражданами в домашних условиях и (или) в личных подсобных хозяйствах, а также процессы производства, хранения, перевозки и утилизации рыбы, водных беспозвоночных и рыбной продукции, предназначенную только для личного потребления и не предназначенную для выпуска в обращение на территории Российской Федерации;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водных млекопитающих, в том числе продукцию из них.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9010650" y="1588"/>
            <a:ext cx="841375" cy="404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9187" tIns="51577" rIns="99187" bIns="51577" anchor="b"/>
          <a:lstStyle/>
          <a:p>
            <a:pPr algn="r">
              <a:lnSpc>
                <a:spcPct val="87000"/>
              </a:lnSpc>
              <a:tabLst>
                <a:tab pos="0" algn="l"/>
                <a:tab pos="490538" algn="l"/>
                <a:tab pos="985838" algn="l"/>
                <a:tab pos="1481138" algn="l"/>
                <a:tab pos="1976438" algn="l"/>
                <a:tab pos="2471738" algn="l"/>
                <a:tab pos="2967038" algn="l"/>
                <a:tab pos="3462338" algn="l"/>
                <a:tab pos="3957638" algn="l"/>
                <a:tab pos="4452938" algn="l"/>
                <a:tab pos="4948238" algn="l"/>
                <a:tab pos="5443538" algn="l"/>
                <a:tab pos="5938838" algn="l"/>
                <a:tab pos="6434138" algn="l"/>
                <a:tab pos="6929438" algn="l"/>
                <a:tab pos="7424738" algn="l"/>
                <a:tab pos="7918450" algn="l"/>
                <a:tab pos="8413750" algn="l"/>
                <a:tab pos="8909050" algn="l"/>
                <a:tab pos="9402763" algn="l"/>
                <a:tab pos="9898063" algn="l"/>
              </a:tabLs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50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sz="1400">
                <a:solidFill>
                  <a:srgbClr val="277600"/>
                </a:solidFill>
                <a:latin typeface="Times New Roman" pitchFamily="18" charset="0"/>
              </a:rPr>
              <a:t>Североморское межрегиональное </a:t>
            </a:r>
            <a:r>
              <a:rPr lang="en-GB" sz="1400">
                <a:solidFill>
                  <a:srgbClr val="277600"/>
                </a:solidFill>
                <a:latin typeface="Times New Roman" pitchFamily="18" charset="0"/>
              </a:rPr>
              <a:t>Управление Россельхознадзора</a:t>
            </a:r>
          </a:p>
        </p:txBody>
      </p:sp>
      <p:pic>
        <p:nvPicPr>
          <p:cNvPr id="1126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1269" name="Line 8"/>
          <p:cNvSpPr>
            <a:spLocks noChangeShapeType="1"/>
          </p:cNvSpPr>
          <p:nvPr/>
        </p:nvSpPr>
        <p:spPr bwMode="auto">
          <a:xfrm>
            <a:off x="1035050" y="701992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0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1" name="Text Box 1"/>
          <p:cNvSpPr txBox="1">
            <a:spLocks noChangeArrowheads="1"/>
          </p:cNvSpPr>
          <p:nvPr/>
        </p:nvSpPr>
        <p:spPr bwMode="auto">
          <a:xfrm>
            <a:off x="42863" y="539750"/>
            <a:ext cx="9893300" cy="431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93000"/>
              </a:lnSpc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1963" algn="l"/>
                <a:tab pos="8531225" algn="l"/>
                <a:tab pos="8980488" algn="l"/>
              </a:tabLst>
            </a:pP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9288463" y="7235825"/>
            <a:ext cx="617537" cy="323850"/>
          </a:xfrm>
        </p:spPr>
        <p:txBody>
          <a:bodyPr/>
          <a:lstStyle/>
          <a:p>
            <a:pPr>
              <a:defRPr/>
            </a:pPr>
            <a:fld id="{BE0BDB24-645E-4695-9022-046729CCB5C2}" type="slidenum">
              <a:rPr lang="ru-RU" sz="1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12</a:t>
            </a:fld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3" name="Line 5"/>
          <p:cNvSpPr>
            <a:spLocks noChangeShapeType="1"/>
          </p:cNvSpPr>
          <p:nvPr/>
        </p:nvSpPr>
        <p:spPr bwMode="auto">
          <a:xfrm>
            <a:off x="647700" y="97155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1420" tIns="45711" rIns="91420" bIns="45711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25470" y="993755"/>
            <a:ext cx="90011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Ветеринарно-санитарная экспертиза назначается в целях: </a:t>
            </a:r>
          </a:p>
          <a:p>
            <a:pPr algn="just"/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установления соответствия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рыбы, водных беспозвоночных и рыбной продукции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требованиям безопасности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 ТС 021 «О безопасности пищевой продукции» и ТР ЕАЭС 040 «О безопасности рыбы и рыбной продукции»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установления благополучия в ветеринарном отношении хозяйств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(производственных объектов) происхождения рыбы, водных беспозвоночных, из которых получены рыба, водные беспозвоночные и рыбная продукция, подлежащие ветеринарно-санитарной экспертизе</a:t>
            </a:r>
          </a:p>
          <a:p>
            <a:pPr algn="just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определения пригодности рыбы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водных беспозвоночных и рыбной продукции к использованию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пищевых целей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8755063" y="2422525"/>
            <a:ext cx="841375" cy="404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9187" tIns="51577" rIns="99187" bIns="51577" anchor="b"/>
          <a:lstStyle/>
          <a:p>
            <a:pPr algn="r">
              <a:lnSpc>
                <a:spcPct val="87000"/>
              </a:lnSpc>
              <a:tabLst>
                <a:tab pos="0" algn="l"/>
                <a:tab pos="490538" algn="l"/>
                <a:tab pos="985838" algn="l"/>
                <a:tab pos="1481138" algn="l"/>
                <a:tab pos="1976438" algn="l"/>
                <a:tab pos="2471738" algn="l"/>
                <a:tab pos="2967038" algn="l"/>
                <a:tab pos="3462338" algn="l"/>
                <a:tab pos="3957638" algn="l"/>
                <a:tab pos="4452938" algn="l"/>
                <a:tab pos="4948238" algn="l"/>
                <a:tab pos="5443538" algn="l"/>
                <a:tab pos="5938838" algn="l"/>
                <a:tab pos="6434138" algn="l"/>
                <a:tab pos="6929438" algn="l"/>
                <a:tab pos="7424738" algn="l"/>
                <a:tab pos="7918450" algn="l"/>
                <a:tab pos="8413750" algn="l"/>
                <a:tab pos="8909050" algn="l"/>
                <a:tab pos="9402763" algn="l"/>
                <a:tab pos="9898063" algn="l"/>
              </a:tabLs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50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sz="1400">
                <a:solidFill>
                  <a:srgbClr val="277600"/>
                </a:solidFill>
                <a:latin typeface="Times New Roman" pitchFamily="18" charset="0"/>
              </a:rPr>
              <a:t>Североморское межрегиональное </a:t>
            </a:r>
            <a:r>
              <a:rPr lang="en-GB" sz="1400">
                <a:solidFill>
                  <a:srgbClr val="277600"/>
                </a:solidFill>
                <a:latin typeface="Times New Roman" pitchFamily="18" charset="0"/>
              </a:rPr>
              <a:t>Управление Россельхознадзора</a:t>
            </a:r>
          </a:p>
        </p:txBody>
      </p:sp>
      <p:pic>
        <p:nvPicPr>
          <p:cNvPr id="1229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2293" name="Line 8"/>
          <p:cNvSpPr>
            <a:spLocks noChangeShapeType="1"/>
          </p:cNvSpPr>
          <p:nvPr/>
        </p:nvSpPr>
        <p:spPr bwMode="auto">
          <a:xfrm>
            <a:off x="1035050" y="701992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4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9288463" y="7235825"/>
            <a:ext cx="617537" cy="323850"/>
          </a:xfrm>
        </p:spPr>
        <p:txBody>
          <a:bodyPr/>
          <a:lstStyle/>
          <a:p>
            <a:pPr>
              <a:defRPr/>
            </a:pPr>
            <a:fld id="{9652B64C-F0BD-4322-AE9D-A2C4349A60A5}" type="slidenum">
              <a:rPr lang="ru-RU" sz="1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13</a:t>
            </a:fld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6" name="Заголовок 1"/>
          <p:cNvSpPr txBox="1">
            <a:spLocks/>
          </p:cNvSpPr>
          <p:nvPr/>
        </p:nvSpPr>
        <p:spPr bwMode="auto">
          <a:xfrm>
            <a:off x="503238" y="323849"/>
            <a:ext cx="9064625" cy="66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3000"/>
              </a:lnSpc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В рамках проведения ветеринарно-санитарной экспертизы осуществляются (п. 10 Приказа от 24.11.2021 №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</a:rPr>
              <a:t>793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):</a:t>
            </a:r>
          </a:p>
          <a:p>
            <a:pPr algn="ctr">
              <a:lnSpc>
                <a:spcPct val="93000"/>
              </a:lnSpc>
            </a:pP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12297" name="Line 5"/>
          <p:cNvSpPr>
            <a:spLocks noChangeShapeType="1"/>
          </p:cNvSpPr>
          <p:nvPr/>
        </p:nvSpPr>
        <p:spPr bwMode="auto">
          <a:xfrm>
            <a:off x="539718" y="993755"/>
            <a:ext cx="8758238" cy="1587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1420" tIns="45711" rIns="91420" bIns="45711"/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896908" y="1065193"/>
            <a:ext cx="8501122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Рассмотрение представленных владельцем сведений: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а) ветеринарных сопроводительных документов  или информации об их оформлении и выдаче, содержащейся в федеральной государственной информационной системе в области ветеринарии;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б) информации о применении лекарственных препаратов для ветеринарного применения и соблюдении сроков их выведения из организма объектов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аквакультуры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животного происхождения (далее - объекты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аквакультуры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в соответствии с инструкциями по применению лекарственных препаратов для ветеринарного применения.</a:t>
            </a: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2. анализ информации о результатах мониторинга безопасности района добычи (вылова) водных биологических ресурсов, опубликованной на официальном сайте Федеральной службы по ветеринарному и фитосанитарному надзору в информационно-телекоммуникационной сети «Интернет»</a:t>
            </a: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3. отбор проб рыбы, водных беспозвоночных и рыбной продукции для проведения ветеринарно-санитарной экспертизы;</a:t>
            </a: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4. подготовка проб рыбы, водных беспозвоночных и рыбной продукции в соответствии с Перечнями стандартов к Техническим регламентам и проведение исследований.</a:t>
            </a:r>
          </a:p>
          <a:p>
            <a:pPr algn="just"/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8755063" y="2422525"/>
            <a:ext cx="841375" cy="404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9187" tIns="51577" rIns="99187" bIns="51577" anchor="b"/>
          <a:lstStyle/>
          <a:p>
            <a:pPr algn="r">
              <a:lnSpc>
                <a:spcPct val="87000"/>
              </a:lnSpc>
              <a:tabLst>
                <a:tab pos="0" algn="l"/>
                <a:tab pos="490538" algn="l"/>
                <a:tab pos="985838" algn="l"/>
                <a:tab pos="1481138" algn="l"/>
                <a:tab pos="1976438" algn="l"/>
                <a:tab pos="2471738" algn="l"/>
                <a:tab pos="2967038" algn="l"/>
                <a:tab pos="3462338" algn="l"/>
                <a:tab pos="3957638" algn="l"/>
                <a:tab pos="4452938" algn="l"/>
                <a:tab pos="4948238" algn="l"/>
                <a:tab pos="5443538" algn="l"/>
                <a:tab pos="5938838" algn="l"/>
                <a:tab pos="6434138" algn="l"/>
                <a:tab pos="6929438" algn="l"/>
                <a:tab pos="7424738" algn="l"/>
                <a:tab pos="7918450" algn="l"/>
                <a:tab pos="8413750" algn="l"/>
                <a:tab pos="8909050" algn="l"/>
                <a:tab pos="9402763" algn="l"/>
                <a:tab pos="9898063" algn="l"/>
              </a:tabLs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50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sz="1400">
                <a:solidFill>
                  <a:srgbClr val="277600"/>
                </a:solidFill>
                <a:latin typeface="Times New Roman" pitchFamily="18" charset="0"/>
              </a:rPr>
              <a:t>Североморское межрегиональное </a:t>
            </a:r>
            <a:r>
              <a:rPr lang="en-GB" sz="1400">
                <a:solidFill>
                  <a:srgbClr val="277600"/>
                </a:solidFill>
                <a:latin typeface="Times New Roman" pitchFamily="18" charset="0"/>
              </a:rPr>
              <a:t>Управление Россельхознадзора</a:t>
            </a:r>
          </a:p>
        </p:txBody>
      </p:sp>
      <p:pic>
        <p:nvPicPr>
          <p:cNvPr id="1229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2293" name="Line 8"/>
          <p:cNvSpPr>
            <a:spLocks noChangeShapeType="1"/>
          </p:cNvSpPr>
          <p:nvPr/>
        </p:nvSpPr>
        <p:spPr bwMode="auto">
          <a:xfrm>
            <a:off x="1035050" y="701992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4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9288463" y="7235825"/>
            <a:ext cx="617537" cy="323850"/>
          </a:xfrm>
        </p:spPr>
        <p:txBody>
          <a:bodyPr/>
          <a:lstStyle/>
          <a:p>
            <a:pPr>
              <a:defRPr/>
            </a:pPr>
            <a:fld id="{9652B64C-F0BD-4322-AE9D-A2C4349A60A5}" type="slidenum">
              <a:rPr lang="ru-RU" sz="1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14</a:t>
            </a:fld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6" name="Заголовок 1"/>
          <p:cNvSpPr txBox="1">
            <a:spLocks/>
          </p:cNvSpPr>
          <p:nvPr/>
        </p:nvSpPr>
        <p:spPr bwMode="auto">
          <a:xfrm>
            <a:off x="503238" y="323849"/>
            <a:ext cx="9064625" cy="66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3000"/>
              </a:lnSpc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В рамках проведения ветеринарно-санитарной экспертизы осуществляются (п. 10 Приказа от 24.11.2021 №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</a:rPr>
              <a:t>793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):</a:t>
            </a:r>
          </a:p>
          <a:p>
            <a:pPr algn="ctr">
              <a:lnSpc>
                <a:spcPct val="93000"/>
              </a:lnSpc>
            </a:pP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12297" name="Line 5"/>
          <p:cNvSpPr>
            <a:spLocks noChangeShapeType="1"/>
          </p:cNvSpPr>
          <p:nvPr/>
        </p:nvSpPr>
        <p:spPr bwMode="auto">
          <a:xfrm>
            <a:off x="539718" y="993755"/>
            <a:ext cx="8758238" cy="1587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1420" tIns="45711" rIns="91420" bIns="45711"/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896908" y="1065193"/>
            <a:ext cx="8501122" cy="6878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направление проб рыбы, водных беспозвоночных и рыбной продукции для проведения лабораторных исследований в лабораторию (испытательный центр), входящую в систему органов и учреждений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Госветслужбы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или иную лабораторию (испытательный центр), аккредитованную в национальной системе аккредитации для проведения лабораторных исследований, по выбору владельца;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6. принятие решения по результатам проведенных исследований.</a:t>
            </a: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Срок проведения ветеринарно-санитарной экспертизы не должен превышать двадцати четырех часов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момента обращения владельца, при этом срок проведения исследований не должен превышать трех часов с момента поступления проб на место проведения ветеринарно-санитарной экспертизы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исключением: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случаев,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требующих проведения лабораторных исследований;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случаев,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когда срок доставки проб превышает двадцать один час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 этом случае срок проведения ветеринарно-санитарной экспертизы увеличивается на время доставки проб на место проведения ветеринарно-санитарной экспертизы.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срок проведения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ветеринарно-санитарной экспертизы в случаях, требующих проведения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лабораторных исследований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не должен превышать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десять календарных дней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 дня обращения владельца.</a:t>
            </a: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9010650" y="1588"/>
            <a:ext cx="841375" cy="404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9187" tIns="51577" rIns="99187" bIns="51577" anchor="b"/>
          <a:lstStyle/>
          <a:p>
            <a:pPr algn="r">
              <a:lnSpc>
                <a:spcPct val="87000"/>
              </a:lnSpc>
              <a:tabLst>
                <a:tab pos="0" algn="l"/>
                <a:tab pos="490538" algn="l"/>
                <a:tab pos="985838" algn="l"/>
                <a:tab pos="1481138" algn="l"/>
                <a:tab pos="1976438" algn="l"/>
                <a:tab pos="2471738" algn="l"/>
                <a:tab pos="2967038" algn="l"/>
                <a:tab pos="3462338" algn="l"/>
                <a:tab pos="3957638" algn="l"/>
                <a:tab pos="4452938" algn="l"/>
                <a:tab pos="4948238" algn="l"/>
                <a:tab pos="5443538" algn="l"/>
                <a:tab pos="5938838" algn="l"/>
                <a:tab pos="6434138" algn="l"/>
                <a:tab pos="6929438" algn="l"/>
                <a:tab pos="7424738" algn="l"/>
                <a:tab pos="7918450" algn="l"/>
                <a:tab pos="8413750" algn="l"/>
                <a:tab pos="8909050" algn="l"/>
                <a:tab pos="9402763" algn="l"/>
                <a:tab pos="9898063" algn="l"/>
              </a:tabLs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50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sz="1400">
                <a:solidFill>
                  <a:srgbClr val="277600"/>
                </a:solidFill>
                <a:latin typeface="Times New Roman" pitchFamily="18" charset="0"/>
              </a:rPr>
              <a:t>Североморское межрегиональное </a:t>
            </a:r>
            <a:r>
              <a:rPr lang="en-GB" sz="1400">
                <a:solidFill>
                  <a:srgbClr val="277600"/>
                </a:solidFill>
                <a:latin typeface="Times New Roman" pitchFamily="18" charset="0"/>
              </a:rPr>
              <a:t>Управление Россельхознадзора</a:t>
            </a:r>
          </a:p>
        </p:txBody>
      </p:sp>
      <p:pic>
        <p:nvPicPr>
          <p:cNvPr id="1638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6389" name="Line 8"/>
          <p:cNvSpPr>
            <a:spLocks noChangeShapeType="1"/>
          </p:cNvSpPr>
          <p:nvPr/>
        </p:nvSpPr>
        <p:spPr bwMode="auto">
          <a:xfrm>
            <a:off x="1035050" y="701992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0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9288463" y="7235825"/>
            <a:ext cx="617537" cy="323850"/>
          </a:xfrm>
        </p:spPr>
        <p:txBody>
          <a:bodyPr/>
          <a:lstStyle/>
          <a:p>
            <a:pPr>
              <a:defRPr/>
            </a:pPr>
            <a:fld id="{C1959455-ABE6-4C49-AD96-EF252AAD348C}" type="slidenum">
              <a:rPr lang="ru-RU" sz="1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15</a:t>
            </a:fld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2" name="Заголовок 1"/>
          <p:cNvSpPr txBox="1">
            <a:spLocks/>
          </p:cNvSpPr>
          <p:nvPr/>
        </p:nvSpPr>
        <p:spPr bwMode="auto">
          <a:xfrm>
            <a:off x="503238" y="179388"/>
            <a:ext cx="90646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3000"/>
              </a:lnSpc>
            </a:pPr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16394" name="Line 5"/>
          <p:cNvSpPr>
            <a:spLocks noChangeShapeType="1"/>
          </p:cNvSpPr>
          <p:nvPr/>
        </p:nvSpPr>
        <p:spPr bwMode="auto">
          <a:xfrm>
            <a:off x="647700" y="900113"/>
            <a:ext cx="8758238" cy="1587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1420" tIns="45711" rIns="91420" bIns="45711"/>
          <a:lstStyle/>
          <a:p>
            <a:endParaRPr lang="ru-RU"/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682594" y="2279639"/>
            <a:ext cx="878687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Важно!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Уполномоченным на оформление ВСД лицом хозяйствующего субъекта в ФГИС «Меркурий» необходимо оформить производственный ВСД – транзакция «перевозка без смены владельца» с целью для проведения ветеринарно-санитарной экспертизы (ВСЭ) на площадку подразделения СББЖ  либо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иную площадку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где будет проводиться ВСЭ рыбы.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После этого специалистом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госветслужбы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будет произведено гашение входящего ВСД, осуществлена ВСЭ  и произведена работа по внесению в раздел  ФГИС «Меркурий» «Ветеринарно-санитарная экспертиза» и «Лабораторные исследования» соответствующих сведений.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Текст 2"/>
          <p:cNvSpPr>
            <a:spLocks noGrp="1"/>
          </p:cNvSpPr>
          <p:nvPr>
            <p:ph type="body" idx="2"/>
          </p:nvPr>
        </p:nvSpPr>
        <p:spPr>
          <a:xfrm>
            <a:off x="0" y="207937"/>
            <a:ext cx="9791700" cy="935038"/>
          </a:xfrm>
        </p:spPr>
        <p:txBody>
          <a:bodyPr/>
          <a:lstStyle/>
          <a:p>
            <a:pPr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Исследования продукции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аквакультуры</a:t>
            </a: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9288463" y="7235825"/>
            <a:ext cx="617537" cy="323850"/>
          </a:xfrm>
        </p:spPr>
        <p:txBody>
          <a:bodyPr/>
          <a:lstStyle/>
          <a:p>
            <a:pPr>
              <a:defRPr/>
            </a:pPr>
            <a:fld id="{C4622893-8FFE-4C66-9A3A-4869CBFA3A99}" type="slidenum">
              <a:rPr lang="ru-RU" sz="1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16</a:t>
            </a:fld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7413" name="Line 8"/>
          <p:cNvSpPr>
            <a:spLocks noChangeShapeType="1"/>
          </p:cNvSpPr>
          <p:nvPr/>
        </p:nvSpPr>
        <p:spPr bwMode="auto">
          <a:xfrm>
            <a:off x="1035050" y="701992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50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sz="1400">
                <a:solidFill>
                  <a:srgbClr val="277600"/>
                </a:solidFill>
                <a:latin typeface="Times New Roman" pitchFamily="18" charset="0"/>
              </a:rPr>
              <a:t>Североморское межрегиональное </a:t>
            </a:r>
            <a:r>
              <a:rPr lang="en-GB" sz="1400">
                <a:solidFill>
                  <a:srgbClr val="277600"/>
                </a:solidFill>
                <a:latin typeface="Times New Roman" pitchFamily="18" charset="0"/>
              </a:rPr>
              <a:t>Управление Россельхознадзора</a:t>
            </a:r>
          </a:p>
        </p:txBody>
      </p:sp>
      <p:sp>
        <p:nvSpPr>
          <p:cNvPr id="17415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6" name="Line 5"/>
          <p:cNvSpPr>
            <a:spLocks noChangeShapeType="1"/>
          </p:cNvSpPr>
          <p:nvPr/>
        </p:nvSpPr>
        <p:spPr bwMode="auto">
          <a:xfrm>
            <a:off x="754032" y="708003"/>
            <a:ext cx="8758237" cy="1587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1420" tIns="45711" rIns="91420" bIns="45711"/>
          <a:lstStyle/>
          <a:p>
            <a:endParaRPr lang="ru-RU"/>
          </a:p>
        </p:txBody>
      </p:sp>
      <p:sp>
        <p:nvSpPr>
          <p:cNvPr id="17447" name="Rectangle 61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754032" y="779441"/>
          <a:ext cx="8715435" cy="6024064"/>
        </p:xfrm>
        <a:graphic>
          <a:graphicData uri="http://schemas.openxmlformats.org/drawingml/2006/table">
            <a:tbl>
              <a:tblPr/>
              <a:tblGrid>
                <a:gridCol w="2389690"/>
                <a:gridCol w="2022046"/>
                <a:gridCol w="2022046"/>
                <a:gridCol w="2281653"/>
              </a:tblGrid>
              <a:tr h="10844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Частота исследований</a:t>
                      </a:r>
                    </a:p>
                  </a:txBody>
                  <a:tcPr marL="47271" marR="472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Показатели</a:t>
                      </a:r>
                    </a:p>
                  </a:txBody>
                  <a:tcPr marL="47271" marR="472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Основание – положения  Ветеринарных правил по проведению ВСЭ  (приказ МСХ РФ от 24.11.2021 № 793) </a:t>
                      </a:r>
                    </a:p>
                  </a:txBody>
                  <a:tcPr marL="47271" marR="472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Основание – положение Технических регламентов</a:t>
                      </a:r>
                    </a:p>
                  </a:txBody>
                  <a:tcPr marL="47271" marR="472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9633">
                <a:tc>
                  <a:txBody>
                    <a:bodyPr/>
                    <a:lstStyle/>
                    <a:p>
                      <a:pPr marL="0" marR="0" indent="0" algn="just" defTabSz="100763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latin typeface="Times New Roman"/>
                          <a:ea typeface="Calibri"/>
                        </a:rPr>
                        <a:t>Каждая партия</a:t>
                      </a:r>
                      <a:r>
                        <a:rPr lang="ru-RU" sz="1100" b="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ст.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ТР ТС «О безопасности пищевой продукции» - </a:t>
                      </a: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партия пищевой продукции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- определенное количество пищевой продукции </a:t>
                      </a: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одного наименования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одинаково упакованной, </a:t>
                      </a: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произведенной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(изготовленной</a:t>
                      </a: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одним изготовителем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 одному региональному (межгосударственному) стандарту или национальному стандарту, и (или) стандарту организации, и (или) иным документам изготовителя </a:t>
                      </a: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определенный промежуток времени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сопровождаемое товаросопроводительной документацией, обеспечивающей </a:t>
                      </a:r>
                      <a:r>
                        <a:rPr lang="ru-RU" sz="11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прослеживаемость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пищевой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продукции.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соотв. с ГОСТ 814-2019 «Рыба охлажденная. ТУ» (п.  8.2.1 прил. Б)  установлен срок годности рыбы свежей охлажденной 12 дней в I и IV кварталах и 10 дней в II и III кварталах</a:t>
                      </a:r>
                    </a:p>
                  </a:txBody>
                  <a:tcPr marL="47271" marR="47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u="sng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Органолептические показатели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внешний вид, запах, цвет, вкус, консистенция (признаки жизни живых рыб, показатели цвета, вкуса и консистенции у живых рыб и живых водных беспозвоночных не определяются)</a:t>
                      </a:r>
                    </a:p>
                  </a:txBody>
                  <a:tcPr marL="47271" marR="47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абз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2 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пп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«а» п. 15</a:t>
                      </a:r>
                    </a:p>
                  </a:txBody>
                  <a:tcPr marL="47271" marR="47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Абз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4 п. 5 ст. 7 ТР ТС  «О безопасности пищевой продукции»; </a:t>
                      </a:r>
                      <a:r>
                        <a:rPr lang="ru-RU" sz="11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пп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«б» п. 16 ТР ТС «О безопасности рыбы и рыбной продукции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71" marR="472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9010650" y="1588"/>
            <a:ext cx="841375" cy="404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9187" tIns="51577" rIns="99187" bIns="51577" anchor="b"/>
          <a:lstStyle/>
          <a:p>
            <a:pPr algn="r">
              <a:lnSpc>
                <a:spcPct val="87000"/>
              </a:lnSpc>
              <a:tabLst>
                <a:tab pos="0" algn="l"/>
                <a:tab pos="490538" algn="l"/>
                <a:tab pos="985838" algn="l"/>
                <a:tab pos="1481138" algn="l"/>
                <a:tab pos="1976438" algn="l"/>
                <a:tab pos="2471738" algn="l"/>
                <a:tab pos="2967038" algn="l"/>
                <a:tab pos="3462338" algn="l"/>
                <a:tab pos="3957638" algn="l"/>
                <a:tab pos="4452938" algn="l"/>
                <a:tab pos="4948238" algn="l"/>
                <a:tab pos="5443538" algn="l"/>
                <a:tab pos="5938838" algn="l"/>
                <a:tab pos="6434138" algn="l"/>
                <a:tab pos="6929438" algn="l"/>
                <a:tab pos="7424738" algn="l"/>
                <a:tab pos="7918450" algn="l"/>
                <a:tab pos="8413750" algn="l"/>
                <a:tab pos="8909050" algn="l"/>
                <a:tab pos="9402763" algn="l"/>
                <a:tab pos="9898063" algn="l"/>
              </a:tabLs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50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sz="1400">
                <a:solidFill>
                  <a:srgbClr val="277600"/>
                </a:solidFill>
                <a:latin typeface="Times New Roman" pitchFamily="18" charset="0"/>
              </a:rPr>
              <a:t>Североморское межрегиональное </a:t>
            </a:r>
            <a:r>
              <a:rPr lang="en-GB" sz="1400">
                <a:solidFill>
                  <a:srgbClr val="277600"/>
                </a:solidFill>
                <a:latin typeface="Times New Roman" pitchFamily="18" charset="0"/>
              </a:rPr>
              <a:t>Управление Россельхознадзора</a:t>
            </a:r>
          </a:p>
        </p:txBody>
      </p:sp>
      <p:pic>
        <p:nvPicPr>
          <p:cNvPr id="1843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8437" name="Line 8"/>
          <p:cNvSpPr>
            <a:spLocks noChangeShapeType="1"/>
          </p:cNvSpPr>
          <p:nvPr/>
        </p:nvSpPr>
        <p:spPr bwMode="auto">
          <a:xfrm>
            <a:off x="1035050" y="701992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8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9288463" y="7235825"/>
            <a:ext cx="617537" cy="323850"/>
          </a:xfrm>
        </p:spPr>
        <p:txBody>
          <a:bodyPr/>
          <a:lstStyle/>
          <a:p>
            <a:pPr>
              <a:defRPr/>
            </a:pPr>
            <a:fld id="{FDA88450-A593-4211-AD3C-57EB65DBDC59}" type="slidenum">
              <a:rPr lang="ru-RU" sz="1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17</a:t>
            </a:fld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41" name="Line 5"/>
          <p:cNvSpPr>
            <a:spLocks noChangeShapeType="1"/>
          </p:cNvSpPr>
          <p:nvPr/>
        </p:nvSpPr>
        <p:spPr bwMode="auto">
          <a:xfrm>
            <a:off x="611156" y="422251"/>
            <a:ext cx="8758237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1420" tIns="45711" rIns="91420" bIns="45711"/>
          <a:lstStyle/>
          <a:p>
            <a:endParaRPr lang="ru-RU"/>
          </a:p>
        </p:txBody>
      </p:sp>
      <p:sp>
        <p:nvSpPr>
          <p:cNvPr id="18486" name="Rectangle 109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611156" y="565127"/>
          <a:ext cx="8715436" cy="6216086"/>
        </p:xfrm>
        <a:graphic>
          <a:graphicData uri="http://schemas.openxmlformats.org/drawingml/2006/table">
            <a:tbl>
              <a:tblPr/>
              <a:tblGrid>
                <a:gridCol w="2557792"/>
                <a:gridCol w="1989392"/>
                <a:gridCol w="1989392"/>
                <a:gridCol w="2178860"/>
              </a:tblGrid>
              <a:tr h="10464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Частота исследований</a:t>
                      </a:r>
                    </a:p>
                  </a:txBody>
                  <a:tcPr marL="46466" marR="464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Показатели</a:t>
                      </a:r>
                    </a:p>
                  </a:txBody>
                  <a:tcPr marL="46466" marR="464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Основание – положения  Ветеринарных правил по проведению ВСЭ  (приказ МСХ РФ от 24.11.2021 № 793) </a:t>
                      </a:r>
                    </a:p>
                  </a:txBody>
                  <a:tcPr marL="46466" marR="464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Основание – положение Технических регламентов</a:t>
                      </a:r>
                    </a:p>
                  </a:txBody>
                  <a:tcPr marL="46466" marR="464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28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Каждая </a:t>
                      </a: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партия</a:t>
                      </a:r>
                      <a:r>
                        <a:rPr lang="ru-RU" sz="11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100" b="0" dirty="0" smtClean="0">
                          <a:latin typeface="Times New Roman"/>
                          <a:ea typeface="Calibri"/>
                        </a:rPr>
                        <a:t>за исключением икры рыбы-сырца</a:t>
                      </a:r>
                      <a:r>
                        <a:rPr lang="ru-RU" sz="1100" b="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),</a:t>
                      </a:r>
                      <a:r>
                        <a:rPr lang="ru-RU" sz="11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4 ТР ТС «О безопасности пищевой продукции» - </a:t>
                      </a: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партия пищевой продукции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- определенное количество пищевой продукции </a:t>
                      </a: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одного наименования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одинаково упакованной, </a:t>
                      </a: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произведенной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(изготовленной</a:t>
                      </a: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одним изготовителем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 одному региональному (межгосударственному) стандарту или национальному стандарту, и (или) стандарту организации, и (или) иным документам изготовителя </a:t>
                      </a: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определенный промежуток времени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сопровождаемое товаросопроводительной документацией, обеспечивающей </a:t>
                      </a:r>
                      <a:r>
                        <a:rPr lang="ru-RU" sz="11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прослеживаемость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пищевой продукции).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соотв. с ГОСТ 814-2019 «Рыба охлажденная. ТУ» (п.  8.2.1 прил. Б)  установлен срок годности рыбы свежей охлажденной 12 дней в I и IV кварталах и 10 дней в II и III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кварталах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r>
                        <a:rPr lang="ru-RU" sz="1100" b="1" kern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kern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(с учетом результатов мониторинга безопасности района добычи (вылова) водных биологических ресурсов)</a:t>
                      </a:r>
                    </a:p>
                    <a:p>
                      <a:pPr marL="0" marR="0" indent="0" algn="just" defTabSz="100763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66" marR="46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u="sng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Паразитологические</a:t>
                      </a:r>
                      <a:r>
                        <a:rPr lang="ru-RU" sz="1100" b="1" i="1" u="sng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показатели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(например, для семейства лососевых не допускается наличие личинок  </a:t>
                      </a:r>
                      <a:r>
                        <a:rPr lang="ru-RU" sz="11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нанофиетусы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1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россикотремы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1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дифиллоботриумы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1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анизакисы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i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Производится </a:t>
                      </a:r>
                      <a:r>
                        <a:rPr lang="ru-RU" sz="11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патологоанатомическое исследование в СББЖ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466" marR="46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абз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. 3 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пп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. «а» п. 15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66" marR="46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п. 19 ТР ТС «О безопасности рыбы и рыбной продукции», прил. 3 к ТР ТС «О безопасности рыбы и рыбной продукции»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прил. 6 к ТР ТС «О безопасности пищевой продукции»</a:t>
                      </a:r>
                    </a:p>
                  </a:txBody>
                  <a:tcPr marL="46466" marR="46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2"/>
          <p:cNvSpPr>
            <a:spLocks noChangeArrowheads="1"/>
          </p:cNvSpPr>
          <p:nvPr/>
        </p:nvSpPr>
        <p:spPr bwMode="auto">
          <a:xfrm>
            <a:off x="503238" y="755650"/>
            <a:ext cx="856932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0" tIns="45711" rIns="91420" bIns="45711">
            <a:spAutoFit/>
          </a:bodyPr>
          <a:lstStyle/>
          <a:p>
            <a:pPr algn="ctr"/>
            <a:r>
              <a:rPr lang="ru-RU" b="1">
                <a:solidFill>
                  <a:schemeClr val="tx1"/>
                </a:solidFill>
              </a:rPr>
              <a:t/>
            </a:r>
            <a:br>
              <a:rPr lang="ru-RU" b="1">
                <a:solidFill>
                  <a:schemeClr val="tx1"/>
                </a:solidFill>
              </a:rPr>
            </a:br>
            <a:r>
              <a:rPr lang="ru-RU" sz="1700" b="1">
                <a:solidFill>
                  <a:schemeClr val="tx1"/>
                </a:solidFill>
              </a:rPr>
              <a:t/>
            </a:r>
            <a:br>
              <a:rPr lang="ru-RU" sz="1700" b="1">
                <a:solidFill>
                  <a:schemeClr val="tx1"/>
                </a:solidFill>
              </a:rPr>
            </a:br>
            <a:r>
              <a:rPr lang="ru-RU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>
                <a:latin typeface="Times New Roman" pitchFamily="18" charset="0"/>
                <a:cs typeface="Times New Roman" pitchFamily="18" charset="0"/>
              </a:rPr>
            </a:br>
            <a:endParaRPr lang="ru-RU">
              <a:solidFill>
                <a:schemeClr val="tx1"/>
              </a:solidFill>
            </a:endParaRPr>
          </a:p>
        </p:txBody>
      </p:sp>
      <p:sp>
        <p:nvSpPr>
          <p:cNvPr id="19459" name="Прямоугольник 12"/>
          <p:cNvSpPr>
            <a:spLocks noChangeArrowheads="1"/>
          </p:cNvSpPr>
          <p:nvPr/>
        </p:nvSpPr>
        <p:spPr bwMode="auto">
          <a:xfrm>
            <a:off x="2520950" y="2347913"/>
            <a:ext cx="5038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0" tIns="45711" rIns="91420" bIns="45711">
            <a:spAutoFit/>
          </a:bodyPr>
          <a:lstStyle/>
          <a:p>
            <a:r>
              <a:rPr lang="ru-RU"/>
              <a:t>.</a:t>
            </a:r>
          </a:p>
        </p:txBody>
      </p:sp>
      <p:sp>
        <p:nvSpPr>
          <p:cNvPr id="19460" name="Rectangle 16"/>
          <p:cNvSpPr>
            <a:spLocks noChangeArrowheads="1"/>
          </p:cNvSpPr>
          <p:nvPr/>
        </p:nvSpPr>
        <p:spPr bwMode="auto">
          <a:xfrm>
            <a:off x="0" y="-292100"/>
            <a:ext cx="140843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0" tIns="45711" rIns="91420" bIns="45711" anchor="ctr">
            <a:spAutoFit/>
          </a:bodyPr>
          <a:lstStyle/>
          <a:p>
            <a:r>
              <a:rPr lang="ru-RU" sz="1100">
                <a:solidFill>
                  <a:srgbClr val="00000A"/>
                </a:solidFill>
                <a:latin typeface="Times New Roman" pitchFamily="18" charset="0"/>
              </a:rPr>
              <a:t>. </a:t>
            </a:r>
            <a:endParaRPr lang="ru-RU"/>
          </a:p>
        </p:txBody>
      </p:sp>
      <p:sp>
        <p:nvSpPr>
          <p:cNvPr id="19461" name="Нижний колонтитул 1"/>
          <p:cNvSpPr txBox="1">
            <a:spLocks/>
          </p:cNvSpPr>
          <p:nvPr/>
        </p:nvSpPr>
        <p:spPr bwMode="auto">
          <a:xfrm>
            <a:off x="334963" y="179388"/>
            <a:ext cx="9572625" cy="79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2" name="Line 5"/>
          <p:cNvSpPr>
            <a:spLocks noChangeShapeType="1"/>
          </p:cNvSpPr>
          <p:nvPr/>
        </p:nvSpPr>
        <p:spPr bwMode="auto">
          <a:xfrm>
            <a:off x="539718" y="350813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1420" tIns="45711" rIns="91420" bIns="45711"/>
          <a:lstStyle/>
          <a:p>
            <a:endParaRPr lang="ru-RU"/>
          </a:p>
        </p:txBody>
      </p:sp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50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sz="1400">
                <a:solidFill>
                  <a:srgbClr val="277600"/>
                </a:solidFill>
                <a:latin typeface="Times New Roman" pitchFamily="18" charset="0"/>
              </a:rPr>
              <a:t>Североморское межрегиональное </a:t>
            </a:r>
            <a:r>
              <a:rPr lang="en-GB" sz="1400">
                <a:solidFill>
                  <a:srgbClr val="277600"/>
                </a:solidFill>
                <a:latin typeface="Times New Roman" pitchFamily="18" charset="0"/>
              </a:rPr>
              <a:t>Управление Россельхознадзора</a:t>
            </a:r>
          </a:p>
        </p:txBody>
      </p:sp>
      <p:pic>
        <p:nvPicPr>
          <p:cNvPr id="1946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9465" name="Line 8"/>
          <p:cNvSpPr>
            <a:spLocks noChangeShapeType="1"/>
          </p:cNvSpPr>
          <p:nvPr/>
        </p:nvSpPr>
        <p:spPr bwMode="auto">
          <a:xfrm>
            <a:off x="1035050" y="701992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6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9288463" y="7235825"/>
            <a:ext cx="617537" cy="323850"/>
          </a:xfrm>
        </p:spPr>
        <p:txBody>
          <a:bodyPr/>
          <a:lstStyle/>
          <a:p>
            <a:pPr>
              <a:defRPr/>
            </a:pPr>
            <a:fld id="{A644590B-E4E4-4113-880F-BBA4365765F8}" type="slidenum">
              <a:rPr lang="ru-RU" sz="1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18</a:t>
            </a:fld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539716" y="565128"/>
          <a:ext cx="8786875" cy="6783578"/>
        </p:xfrm>
        <a:graphic>
          <a:graphicData uri="http://schemas.openxmlformats.org/drawingml/2006/table">
            <a:tbl>
              <a:tblPr/>
              <a:tblGrid>
                <a:gridCol w="2137083"/>
                <a:gridCol w="2374735"/>
                <a:gridCol w="2137083"/>
                <a:gridCol w="2137974"/>
              </a:tblGrid>
              <a:tr h="15993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Частота исследований</a:t>
                      </a:r>
                    </a:p>
                  </a:txBody>
                  <a:tcPr marL="36160" marR="36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Показатели</a:t>
                      </a:r>
                    </a:p>
                  </a:txBody>
                  <a:tcPr marL="36160" marR="36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Основание – положения  Ветеринарных правил по проведению ВСЭ  (приказ МСХ РФ от 24.11.2021 № 793) </a:t>
                      </a:r>
                    </a:p>
                  </a:txBody>
                  <a:tcPr marL="36160" marR="36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Основание – положение Технических регламентов</a:t>
                      </a:r>
                    </a:p>
                  </a:txBody>
                  <a:tcPr marL="36160" marR="361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884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раз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месяцев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Исследования проводятся в </a:t>
                      </a:r>
                      <a:r>
                        <a:rPr lang="ru-RU" sz="12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государственной ветеринарной лаборатории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или  иной аккредитованной  лаборатории по </a:t>
                      </a:r>
                      <a:r>
                        <a:rPr lang="ru-RU" sz="12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выбору владельца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60" marR="36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u="sng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Микроорганизмы, в том числе патогенные: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КМАФАнМ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БГКП (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колиформы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r>
                        <a:rPr lang="en-US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aureus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Сальмонеллы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Listeria</a:t>
                      </a: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monocytogenes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V.parahemolyticus</a:t>
                      </a: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</a:t>
                      </a:r>
                      <a:r>
                        <a:rPr lang="ru-RU" sz="12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для морской рыбы</a:t>
                      </a:r>
                      <a:r>
                        <a:rPr lang="en-US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60" marR="36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пп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«б» п. 15</a:t>
                      </a:r>
                    </a:p>
                  </a:txBody>
                  <a:tcPr marL="36160" marR="36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Прил. 1 к ТР ТС  (табл. 1) «О безопасности рыбы и рыбной продукции»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Прил. 1 к ТР ТС «О безопасности пищевой продукции», прил. 2 (табл. 1.2) к ТР ТС «О безопасности пищевой продукции»</a:t>
                      </a:r>
                    </a:p>
                  </a:txBody>
                  <a:tcPr marL="36160" marR="36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3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60" marR="36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u="sng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Токсичные элементы: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Свинец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Мышьяк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Кадмий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Ртуть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just" defTabSz="100763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r>
                        <a:rPr lang="ru-RU" sz="1200" b="1" kern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kern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(с учетом результатов мониторинга безопасности района добычи (вылова) водных биологических ресурсов)</a:t>
                      </a:r>
                    </a:p>
                    <a:p>
                      <a:pPr marL="0" marR="0" indent="0" algn="just" defTabSz="100763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60" marR="36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пп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«б» п. 15</a:t>
                      </a:r>
                    </a:p>
                  </a:txBody>
                  <a:tcPr marL="36160" marR="36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Прил. 3 (табл. 3) к ТР ТС «О безопасности пищевой продукции»</a:t>
                      </a:r>
                    </a:p>
                  </a:txBody>
                  <a:tcPr marL="36160" marR="36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50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sz="1400">
                <a:solidFill>
                  <a:srgbClr val="277600"/>
                </a:solidFill>
                <a:latin typeface="Times New Roman" pitchFamily="18" charset="0"/>
              </a:rPr>
              <a:t>Североморское  межрегиональное </a:t>
            </a:r>
            <a:r>
              <a:rPr lang="en-GB" sz="1400">
                <a:solidFill>
                  <a:srgbClr val="277600"/>
                </a:solidFill>
                <a:latin typeface="Times New Roman" pitchFamily="18" charset="0"/>
              </a:rPr>
              <a:t>Управление Россельхознадзора</a:t>
            </a:r>
          </a:p>
        </p:txBody>
      </p:sp>
      <p:pic>
        <p:nvPicPr>
          <p:cNvPr id="2048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484" name="Line 8"/>
          <p:cNvSpPr>
            <a:spLocks noChangeShapeType="1"/>
          </p:cNvSpPr>
          <p:nvPr/>
        </p:nvSpPr>
        <p:spPr bwMode="auto">
          <a:xfrm>
            <a:off x="1035050" y="701992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5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6" name="Line 9"/>
          <p:cNvSpPr>
            <a:spLocks noChangeShapeType="1"/>
          </p:cNvSpPr>
          <p:nvPr/>
        </p:nvSpPr>
        <p:spPr bwMode="auto">
          <a:xfrm>
            <a:off x="754032" y="422251"/>
            <a:ext cx="8758237" cy="1587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54032" y="636566"/>
          <a:ext cx="8572561" cy="6298267"/>
        </p:xfrm>
        <a:graphic>
          <a:graphicData uri="http://schemas.openxmlformats.org/drawingml/2006/table">
            <a:tbl>
              <a:tblPr/>
              <a:tblGrid>
                <a:gridCol w="2155258"/>
                <a:gridCol w="2155258"/>
                <a:gridCol w="1940378"/>
                <a:gridCol w="2321667"/>
              </a:tblGrid>
              <a:tr h="15218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Частота исследований</a:t>
                      </a:r>
                    </a:p>
                  </a:txBody>
                  <a:tcPr marL="38748" marR="38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Показатели</a:t>
                      </a:r>
                    </a:p>
                  </a:txBody>
                  <a:tcPr marL="38748" marR="38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Основание – положения  Ветеринарных правил по проведению ВСЭ  (приказ МСХ РФ от 24.11.2021 № 793) </a:t>
                      </a:r>
                    </a:p>
                  </a:txBody>
                  <a:tcPr marL="38748" marR="38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Основание – положение Технических регламентов</a:t>
                      </a:r>
                    </a:p>
                  </a:txBody>
                  <a:tcPr marL="38748" marR="387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0023">
                <a:tc rowSpan="2">
                  <a:txBody>
                    <a:bodyPr/>
                    <a:lstStyle/>
                    <a:p>
                      <a:pPr marL="0" marR="0" indent="0" algn="just" defTabSz="100763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just" defTabSz="100763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раз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6 месяцев</a:t>
                      </a: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748" marR="38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u="sng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Пестициды: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ГХЦГ (альфа, бета, 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гамма-изомеры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ДДТ и его метаболиты</a:t>
                      </a:r>
                    </a:p>
                    <a:p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2,4-D кислота, ее соли и эфиры (Все виды продукции </a:t>
                      </a:r>
                      <a:r>
                        <a:rPr lang="ru-RU" sz="1200" u="sng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 пресноводной рыбы</a:t>
                      </a:r>
                      <a:r>
                        <a:rPr lang="ru-RU" sz="1200" u="sng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  <a:p>
                      <a:endParaRPr lang="ru-RU" sz="1200" b="1" u="sng" kern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r>
                        <a:rPr lang="ru-RU" sz="2000" b="1" kern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r>
                        <a:rPr lang="ru-RU" sz="1200" b="1" kern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kern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(с учетом результатов мониторинга безопасности района добычи (вылова) водных биологических ресурсов)</a:t>
                      </a:r>
                      <a:endParaRPr lang="ru-RU" sz="12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748" marR="38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пп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«б» п. 15</a:t>
                      </a:r>
                    </a:p>
                  </a:txBody>
                  <a:tcPr marL="38748" marR="38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Прил. 3 (табл. 3) к ТР ТС «О безопасности пищевой продукции»</a:t>
                      </a:r>
                    </a:p>
                  </a:txBody>
                  <a:tcPr marL="38748" marR="38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00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u="sng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Радионуклиды: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Цезий-137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Стронций-90 </a:t>
                      </a:r>
                    </a:p>
                    <a:p>
                      <a:endParaRPr lang="ru-RU" sz="1200" b="1" kern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r>
                        <a:rPr lang="ru-RU" sz="2000" b="1" kern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r>
                        <a:rPr lang="ru-RU" sz="1200" b="1" kern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kern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(с учетом результатов мониторинга безопасности района добычи (вылова) водных биологических ресурсов)</a:t>
                      </a:r>
                      <a:endParaRPr lang="ru-RU" sz="12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748" marR="38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пп. «б» п. 15</a:t>
                      </a:r>
                    </a:p>
                  </a:txBody>
                  <a:tcPr marL="38748" marR="38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Прил. 4 к ТР ТС «О безопасности пищевой продукции»</a:t>
                      </a:r>
                    </a:p>
                  </a:txBody>
                  <a:tcPr marL="38748" marR="38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D6BF31-60F4-4405-BB9D-A4B1432EF8B6}" type="slidenum">
              <a:rPr lang="en-GB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19</a:t>
            </a:fld>
            <a:endParaRPr lang="en-GB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9010650" y="1588"/>
            <a:ext cx="841375" cy="404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9187" tIns="51577" rIns="99187" bIns="51577" anchor="b"/>
          <a:lstStyle/>
          <a:p>
            <a:pPr algn="r">
              <a:lnSpc>
                <a:spcPct val="87000"/>
              </a:lnSpc>
              <a:tabLst>
                <a:tab pos="0" algn="l"/>
                <a:tab pos="490538" algn="l"/>
                <a:tab pos="985838" algn="l"/>
                <a:tab pos="1481138" algn="l"/>
                <a:tab pos="1976438" algn="l"/>
                <a:tab pos="2471738" algn="l"/>
                <a:tab pos="2967038" algn="l"/>
                <a:tab pos="3462338" algn="l"/>
                <a:tab pos="3957638" algn="l"/>
                <a:tab pos="4452938" algn="l"/>
                <a:tab pos="4948238" algn="l"/>
                <a:tab pos="5443538" algn="l"/>
                <a:tab pos="5938838" algn="l"/>
                <a:tab pos="6434138" algn="l"/>
                <a:tab pos="6929438" algn="l"/>
                <a:tab pos="7424738" algn="l"/>
                <a:tab pos="7918450" algn="l"/>
                <a:tab pos="8413750" algn="l"/>
                <a:tab pos="8909050" algn="l"/>
                <a:tab pos="9402763" algn="l"/>
                <a:tab pos="9898063" algn="l"/>
              </a:tabLs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50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sz="1400">
                <a:solidFill>
                  <a:srgbClr val="277600"/>
                </a:solidFill>
                <a:latin typeface="Times New Roman" pitchFamily="18" charset="0"/>
              </a:rPr>
              <a:t>Североморское межрегиональное </a:t>
            </a:r>
            <a:r>
              <a:rPr lang="en-GB" sz="1400">
                <a:solidFill>
                  <a:srgbClr val="277600"/>
                </a:solidFill>
                <a:latin typeface="Times New Roman" pitchFamily="18" charset="0"/>
              </a:rPr>
              <a:t>Управление Россельхознадзора</a:t>
            </a:r>
          </a:p>
        </p:txBody>
      </p:sp>
      <p:pic>
        <p:nvPicPr>
          <p:cNvPr id="1126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1269" name="Line 8"/>
          <p:cNvSpPr>
            <a:spLocks noChangeShapeType="1"/>
          </p:cNvSpPr>
          <p:nvPr/>
        </p:nvSpPr>
        <p:spPr bwMode="auto">
          <a:xfrm>
            <a:off x="1035050" y="701992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0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1" name="Text Box 1"/>
          <p:cNvSpPr txBox="1">
            <a:spLocks noChangeArrowheads="1"/>
          </p:cNvSpPr>
          <p:nvPr/>
        </p:nvSpPr>
        <p:spPr bwMode="auto">
          <a:xfrm>
            <a:off x="42863" y="539750"/>
            <a:ext cx="9893300" cy="431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93000"/>
              </a:lnSpc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1963" algn="l"/>
                <a:tab pos="8531225" algn="l"/>
                <a:tab pos="8980488" algn="l"/>
              </a:tabLst>
            </a:pP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9288463" y="7235825"/>
            <a:ext cx="617537" cy="323850"/>
          </a:xfrm>
        </p:spPr>
        <p:txBody>
          <a:bodyPr/>
          <a:lstStyle/>
          <a:p>
            <a:pPr>
              <a:defRPr/>
            </a:pPr>
            <a:fld id="{BE0BDB24-645E-4695-9022-046729CCB5C2}" type="slidenum">
              <a:rPr lang="ru-RU" sz="1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</a:t>
            </a:fld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3" name="Line 5"/>
          <p:cNvSpPr>
            <a:spLocks noChangeShapeType="1"/>
          </p:cNvSpPr>
          <p:nvPr/>
        </p:nvSpPr>
        <p:spPr bwMode="auto">
          <a:xfrm>
            <a:off x="647700" y="97155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1420" tIns="45711" rIns="91420" bIns="45711"/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896908" y="493689"/>
            <a:ext cx="850112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Регистрация в системе «Меркурий»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11156" y="1136631"/>
            <a:ext cx="9215502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Регистрация в ФГИС «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ВетИС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включает в себя две операции: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1). Регистрация хозяйствующего субъекта и его поднадзорных объектов (мест ведения хозяйственной деятельности) в компоненте «Цербер». Производится путем подачи заявления в орган исполнительной власти - станции по борьбе с болезнями животных по месту нахождения объекта.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Для ускорения процесса регистрации сведения можно подать в электронном виде с использованием специализированного модуля регистрации поднадзорных объектов компонента «Цербер» и с последующим обращением в ВУ Архангельской области для подтверждения объектов (включения в реестр).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2). Регистрация уполномоченного представителя хозяйствующего субъекта, в том числе в роли «Администратора ХС». Может быть произведена самостоятельно хозяйствующим субъектом при наличии ЭЦП путём заполнения формы самостоятельной регистрации в специализированном модуле регистрации уполномоченных лиц компонента Цербер либо при отсутствии ЭЦП путем подачи заявления в письменном виде за подписью руководителя (заместителя руководителя) в Североморское межрегиональное Управление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Россельхознадзора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по адресу: г.Архангельск, пр. Ломоносова, 206 (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703, 706, 707), телефоны: 8(8182)28-63-57, 28-66-36; адрес электронной почты: rshn4@fsvps.gov.ru.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После регистрации уполномоченному лицу поступят именные реквизиты доступа на адрес электронной почты, указанный в электронной форме или бумажном заявлении.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Обе операции можно выполнять как последовательно, так и параллельно.</a:t>
            </a:r>
          </a:p>
          <a:p>
            <a:pPr algn="just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50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sz="1400">
                <a:solidFill>
                  <a:srgbClr val="277600"/>
                </a:solidFill>
                <a:latin typeface="Times New Roman" pitchFamily="18" charset="0"/>
              </a:rPr>
              <a:t>Североморское  межрегиональное </a:t>
            </a:r>
            <a:r>
              <a:rPr lang="en-GB" sz="1400">
                <a:solidFill>
                  <a:srgbClr val="277600"/>
                </a:solidFill>
                <a:latin typeface="Times New Roman" pitchFamily="18" charset="0"/>
              </a:rPr>
              <a:t>Управление Россельхознадзора</a:t>
            </a:r>
          </a:p>
        </p:txBody>
      </p:sp>
      <p:pic>
        <p:nvPicPr>
          <p:cNvPr id="2150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1508" name="Line 8"/>
          <p:cNvSpPr>
            <a:spLocks noChangeShapeType="1"/>
          </p:cNvSpPr>
          <p:nvPr/>
        </p:nvSpPr>
        <p:spPr bwMode="auto">
          <a:xfrm>
            <a:off x="1035050" y="701992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09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0" name="Line 9"/>
          <p:cNvSpPr>
            <a:spLocks noChangeShapeType="1"/>
          </p:cNvSpPr>
          <p:nvPr/>
        </p:nvSpPr>
        <p:spPr bwMode="auto">
          <a:xfrm>
            <a:off x="754032" y="422251"/>
            <a:ext cx="8758237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39718" y="636565"/>
          <a:ext cx="9001188" cy="6215105"/>
        </p:xfrm>
        <a:graphic>
          <a:graphicData uri="http://schemas.openxmlformats.org/drawingml/2006/table">
            <a:tbl>
              <a:tblPr/>
              <a:tblGrid>
                <a:gridCol w="2263020"/>
                <a:gridCol w="2263020"/>
                <a:gridCol w="2037397"/>
                <a:gridCol w="2437751"/>
              </a:tblGrid>
              <a:tr h="18289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Частота исследований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5" marR="39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5" marR="39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Основание – положения  Ветеринарных правил по проведению ВСЭ  (приказ МСХ РФ от 24.11.2021 № 793) 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5" marR="39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Основание – положение Технических регламентов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5" marR="396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059">
                <a:tc rowSpan="2">
                  <a:txBody>
                    <a:bodyPr/>
                    <a:lstStyle/>
                    <a:p>
                      <a:pPr marL="0" marR="0" lvl="0" indent="0" algn="just" defTabSz="100763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раз в 6 месяцев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5" marR="39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u="sng" dirty="0" err="1">
                          <a:latin typeface="Times New Roman"/>
                          <a:ea typeface="Calibri"/>
                          <a:cs typeface="Times New Roman"/>
                        </a:rPr>
                        <a:t>Нитрозамины</a:t>
                      </a:r>
                      <a:r>
                        <a:rPr lang="ru-RU" sz="1300" b="1" i="1" u="sng" dirty="0"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(сумма НДМА и НДЭА</a:t>
                      </a: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endParaRPr lang="ru-RU" sz="1300" b="1" kern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r>
                        <a:rPr lang="ru-RU" sz="2000" b="1" kern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r>
                        <a:rPr lang="ru-RU" sz="1400" b="1" kern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kern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(с учетом результатов мониторинга безопасности района добычи (вылова) водных биологических ресурсов)</a:t>
                      </a:r>
                      <a:endParaRPr lang="ru-RU" sz="12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5" marR="39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пп. «б» п. 15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5" marR="39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Прил. 3 (табл. 3) к ТР ТС «О безопасности пищевой продукции»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Прил. 4 к ТР ТС  «О безопасности рыбы и рыбной продукции»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5" marR="39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0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i="1" u="sng" dirty="0" err="1">
                          <a:latin typeface="Times New Roman"/>
                          <a:ea typeface="Calibri"/>
                          <a:cs typeface="Times New Roman"/>
                        </a:rPr>
                        <a:t>Полихлорированные</a:t>
                      </a:r>
                      <a:r>
                        <a:rPr lang="ru-RU" sz="1300" b="1" i="1" u="sng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i="1" u="sng" dirty="0" err="1" smtClean="0">
                          <a:latin typeface="Times New Roman"/>
                          <a:ea typeface="Calibri"/>
                          <a:cs typeface="Times New Roman"/>
                        </a:rPr>
                        <a:t>бифенилы</a:t>
                      </a:r>
                      <a:endParaRPr lang="ru-RU" sz="1300" b="1" i="1" u="sng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endParaRPr lang="ru-RU" sz="1300" b="1" i="1" u="sng" kern="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r>
                        <a:rPr lang="ru-RU" sz="1400" b="1" kern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  <a:r>
                        <a:rPr lang="ru-RU" sz="1400" b="1" kern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kern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(с учетом результатов мониторинга безопасности района добычи (вылова) водных биологических ресурсов)</a:t>
                      </a:r>
                      <a:endParaRPr lang="ru-RU" sz="12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5" marR="39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пп. «б» п. 15</a:t>
                      </a:r>
                      <a:endParaRPr lang="ru-RU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5" marR="39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Прил. 3 (табл. 3) к ТР ТС «О безопасности пищевой продукции»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Прил. 4 к ТР ТС  «О безопасности рыбы и рыбной продукции»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5" marR="39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D6BF31-60F4-4405-BB9D-A4B1432EF8B6}" type="slidenum">
              <a:rPr lang="en-GB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20</a:t>
            </a:fld>
            <a:endParaRPr lang="en-GB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1035050" y="701992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6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7" name="Line 9"/>
          <p:cNvSpPr>
            <a:spLocks noChangeShapeType="1"/>
          </p:cNvSpPr>
          <p:nvPr/>
        </p:nvSpPr>
        <p:spPr bwMode="auto">
          <a:xfrm>
            <a:off x="754032" y="350813"/>
            <a:ext cx="8758237" cy="1587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lnSpc>
                <a:spcPct val="95000"/>
              </a:lnSpc>
              <a:buFont typeface="Times New Roman" pitchFamily="18" charset="0"/>
              <a:buNone/>
            </a:pPr>
            <a:r>
              <a:rPr lang="ru-RU" altLang="ru-RU" sz="1500" dirty="0">
                <a:solidFill>
                  <a:srgbClr val="277600"/>
                </a:solidFill>
                <a:latin typeface="Times New Roman" pitchFamily="18" charset="0"/>
              </a:rPr>
              <a:t>Североморское межрегиональное управление </a:t>
            </a:r>
            <a:r>
              <a:rPr lang="ru-RU" altLang="ru-RU" sz="1500" dirty="0" err="1">
                <a:solidFill>
                  <a:srgbClr val="277600"/>
                </a:solidFill>
                <a:latin typeface="Times New Roman" pitchFamily="18" charset="0"/>
              </a:rPr>
              <a:t>Россельхознадзора</a:t>
            </a:r>
            <a:endParaRPr lang="en-GB" altLang="ru-RU" sz="1500" dirty="0">
              <a:solidFill>
                <a:srgbClr val="277600"/>
              </a:solidFill>
              <a:latin typeface="Times New Roman" pitchFamily="18" charset="0"/>
            </a:endParaRP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896908" y="6494481"/>
            <a:ext cx="91837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Касается только содержания объектов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аквакультуры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рыбопромышленных водоемах (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полувольные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условия), не касается содержания объектов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аквакультуры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искусственно созданной среде обитания.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82595" y="493689"/>
          <a:ext cx="8786872" cy="6035428"/>
        </p:xfrm>
        <a:graphic>
          <a:graphicData uri="http://schemas.openxmlformats.org/drawingml/2006/table">
            <a:tbl>
              <a:tblPr/>
              <a:tblGrid>
                <a:gridCol w="1133790"/>
                <a:gridCol w="4438373"/>
                <a:gridCol w="1285883"/>
                <a:gridCol w="1928826"/>
              </a:tblGrid>
              <a:tr h="13139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Частота исследований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43" marR="18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43" marR="18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Основание – положения  Ветеринарных правил по проведению ВСЭ  (приказ МСХ РФ от 24.11.2021 № 793) 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43" marR="18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Основание – положение Технических регламентов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43" marR="18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0952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раз</a:t>
                      </a:r>
                      <a:r>
                        <a:rPr lang="ru-RU" sz="11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 6 мес.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543" marR="18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u="sng" dirty="0">
                          <a:latin typeface="Times New Roman"/>
                          <a:ea typeface="Calibri"/>
                          <a:cs typeface="Times New Roman"/>
                        </a:rPr>
                        <a:t>Гистамин(</a:t>
                      </a:r>
                      <a:r>
                        <a:rPr lang="ru-RU" sz="1200" b="1" i="1" dirty="0">
                          <a:latin typeface="Times New Roman"/>
                          <a:ea typeface="Calibri"/>
                          <a:cs typeface="Times New Roman"/>
                        </a:rPr>
                        <a:t>тунец, скумбрия, </a:t>
                      </a:r>
                      <a:r>
                        <a:rPr lang="ru-RU" sz="1200" b="1" i="1" u="sng" dirty="0">
                          <a:latin typeface="Times New Roman"/>
                          <a:ea typeface="Calibri"/>
                          <a:cs typeface="Times New Roman"/>
                        </a:rPr>
                        <a:t>лосось,</a:t>
                      </a:r>
                      <a:r>
                        <a:rPr lang="ru-RU" sz="1200" b="1" i="1" dirty="0">
                          <a:latin typeface="Times New Roman"/>
                          <a:ea typeface="Calibri"/>
                          <a:cs typeface="Times New Roman"/>
                        </a:rPr>
                        <a:t> сельдь, а также пищевая рыбная продукция из них 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43" marR="18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П. б п.15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43" marR="18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Прил. 4 к ТР ТС  «О безопасности рыбы и рыбной продукции»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43" marR="18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44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u="sng" dirty="0" smtClean="0">
                          <a:latin typeface="Times New Roman"/>
                          <a:ea typeface="Calibri"/>
                          <a:cs typeface="Times New Roman"/>
                        </a:rPr>
                        <a:t>Остаточное </a:t>
                      </a:r>
                      <a:r>
                        <a:rPr lang="ru-RU" sz="1100" b="1" i="1" u="sng" dirty="0">
                          <a:latin typeface="Times New Roman"/>
                          <a:ea typeface="Calibri"/>
                          <a:cs typeface="Times New Roman"/>
                        </a:rPr>
                        <a:t>количество ветеринарных препаратов (в </a:t>
                      </a:r>
                      <a:r>
                        <a:rPr lang="ru-RU" sz="1100" b="1" i="1" u="sng" dirty="0" smtClean="0">
                          <a:latin typeface="Times New Roman"/>
                          <a:ea typeface="Calibri"/>
                          <a:cs typeface="Times New Roman"/>
                        </a:rPr>
                        <a:t>т.ч. </a:t>
                      </a:r>
                      <a:r>
                        <a:rPr lang="ru-RU" sz="1100" b="1" i="1" u="sng" dirty="0" err="1" smtClean="0">
                          <a:latin typeface="Times New Roman"/>
                          <a:ea typeface="Calibri"/>
                          <a:cs typeface="Times New Roman"/>
                        </a:rPr>
                        <a:t>антимикробных</a:t>
                      </a:r>
                      <a:r>
                        <a:rPr lang="ru-RU" sz="1100" b="1" i="1" u="sng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b="1" i="1" u="sng" dirty="0">
                          <a:latin typeface="Times New Roman"/>
                          <a:ea typeface="Calibri"/>
                          <a:cs typeface="Times New Roman"/>
                        </a:rPr>
                        <a:t>средств), стимуляторов роста животных (в </a:t>
                      </a:r>
                      <a:r>
                        <a:rPr lang="ru-RU" sz="1100" b="1" i="1" u="sng" dirty="0" smtClean="0">
                          <a:latin typeface="Times New Roman"/>
                          <a:ea typeface="Calibri"/>
                          <a:cs typeface="Times New Roman"/>
                        </a:rPr>
                        <a:t>т.ч. гормональных </a:t>
                      </a:r>
                      <a:r>
                        <a:rPr lang="ru-RU" sz="1100" b="1" i="1" u="sng" dirty="0">
                          <a:latin typeface="Times New Roman"/>
                          <a:ea typeface="Calibri"/>
                          <a:cs typeface="Times New Roman"/>
                        </a:rPr>
                        <a:t>препаратов)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Антибиотики: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левомицетин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хлорамфеникол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тетрациклиноваягруппа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(тетрациклин,</a:t>
                      </a:r>
                      <a:b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окситетрациклин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b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хлортетрациклин)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бацитрацин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100763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Контроль содержания остатков ветеринарных препаратов, а так же стимуляторов роста животных (в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т.ч. гормональных 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препаратов), лекарственных средств (в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т.ч. 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антимикробных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средств, за исключением 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левомицетина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хлорамфеникола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), тетрациклиновой группы и 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бацитрацина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) проводится </a:t>
                      </a: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на основании информации об их применении, предоставляемой изготовителем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(уполномоченным изготовителем лицом, импортером), при выпуске ее в обращение на территории Евразийского экономического союза. Если владельцем объектов 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аквакультуры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при оформлении ВСД при направлении рыбы на проведение ВСЭ заявлено об отсутствии применения таких препаратов – исследования не  проводятся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0" marR="0" indent="0" algn="just" defTabSz="100763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ru-RU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(с учетом результатов мониторинга безопасности района добычи (вылова) водных биологических ресурсов))</a:t>
                      </a:r>
                    </a:p>
                    <a:p>
                      <a:pPr marL="0" marR="0" indent="0" algn="just" defTabSz="100763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43" marR="18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пп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. «б» п. 15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43" marR="18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Прил. 2 к ТР ТС  «О безопасности рыбы и рыбной продукции»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43" marR="18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D6BF31-60F4-4405-BB9D-A4B1432EF8B6}" type="slidenum">
              <a:rPr lang="en-GB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21</a:t>
            </a:fld>
            <a:endParaRPr lang="en-GB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8895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1035050" y="701992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6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7" name="Line 9"/>
          <p:cNvSpPr>
            <a:spLocks noChangeShapeType="1"/>
          </p:cNvSpPr>
          <p:nvPr/>
        </p:nvSpPr>
        <p:spPr bwMode="auto">
          <a:xfrm>
            <a:off x="754032" y="350813"/>
            <a:ext cx="8758237" cy="1587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lnSpc>
                <a:spcPct val="95000"/>
              </a:lnSpc>
              <a:buFont typeface="Times New Roman" pitchFamily="18" charset="0"/>
              <a:buNone/>
            </a:pPr>
            <a:r>
              <a:rPr lang="ru-RU" altLang="ru-RU" sz="1500" dirty="0">
                <a:solidFill>
                  <a:srgbClr val="277600"/>
                </a:solidFill>
                <a:latin typeface="Times New Roman" pitchFamily="18" charset="0"/>
              </a:rPr>
              <a:t>Североморское межрегиональное управление </a:t>
            </a:r>
            <a:r>
              <a:rPr lang="ru-RU" altLang="ru-RU" sz="1500" dirty="0" err="1">
                <a:solidFill>
                  <a:srgbClr val="277600"/>
                </a:solidFill>
                <a:latin typeface="Times New Roman" pitchFamily="18" charset="0"/>
              </a:rPr>
              <a:t>Россельхознадзора</a:t>
            </a:r>
            <a:endParaRPr lang="en-GB" altLang="ru-RU" sz="1500" dirty="0">
              <a:solidFill>
                <a:srgbClr val="277600"/>
              </a:solidFill>
              <a:latin typeface="Times New Roman" pitchFamily="18" charset="0"/>
            </a:endParaRP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682595" y="3351209"/>
            <a:ext cx="878687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Касается только содержания объектов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аквакультуры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рыбопромышленных водоемах (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полувольные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условия), не касается содержания объектов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аквакультуры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искусственно созданной среде обитания.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82595" y="493689"/>
          <a:ext cx="8786872" cy="2749012"/>
        </p:xfrm>
        <a:graphic>
          <a:graphicData uri="http://schemas.openxmlformats.org/drawingml/2006/table">
            <a:tbl>
              <a:tblPr/>
              <a:tblGrid>
                <a:gridCol w="1133790"/>
                <a:gridCol w="4438373"/>
                <a:gridCol w="1285883"/>
                <a:gridCol w="1928826"/>
              </a:tblGrid>
              <a:tr h="13139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Частота исследований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43" marR="18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43" marR="18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Основание – положения  Ветеринарных правил по проведению ВСЭ  (приказ МСХ РФ от 24.11.2021 № 793) 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43" marR="18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Основание – положение Технических регламентов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43" marR="18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09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раз</a:t>
                      </a:r>
                      <a:r>
                        <a:rPr lang="ru-RU" sz="11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 3 мес.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543" marR="18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00763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u="sng" dirty="0" err="1" smtClean="0">
                          <a:latin typeface="Times New Roman"/>
                          <a:ea typeface="Calibri"/>
                          <a:cs typeface="Times New Roman"/>
                        </a:rPr>
                        <a:t>Паразитологические</a:t>
                      </a:r>
                      <a:r>
                        <a:rPr lang="ru-RU" sz="1200" b="1" i="1" u="sng" dirty="0" smtClean="0">
                          <a:latin typeface="Times New Roman"/>
                          <a:ea typeface="Calibri"/>
                          <a:cs typeface="Times New Roman"/>
                        </a:rPr>
                        <a:t> показатели </a:t>
                      </a:r>
                      <a:r>
                        <a:rPr lang="ru-RU" sz="1200" b="1" i="1" u="none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0" i="0" u="none" dirty="0" smtClean="0">
                          <a:latin typeface="Times New Roman"/>
                          <a:ea typeface="Calibri"/>
                          <a:cs typeface="Times New Roman"/>
                        </a:rPr>
                        <a:t>икры рыбы-сырца одного изготовителя, предназначенной для переработки.</a:t>
                      </a:r>
                      <a:endParaRPr lang="ru-RU" sz="1200" b="0" i="0" u="none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543" marR="18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latin typeface="Times New Roman"/>
                          <a:ea typeface="Calibri"/>
                          <a:cs typeface="Times New Roman"/>
                        </a:rPr>
                        <a:t>пп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«в» 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п. 15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466" marR="46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п. 19 ТР ТС «О безопасности рыбы и рыбной продукции», прил. 3 к ТР ТС «О безопасности рыбы и рыбной продукции»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прил. 6 к ТР ТС «О безопасности пищевой продукции»</a:t>
                      </a:r>
                    </a:p>
                  </a:txBody>
                  <a:tcPr marL="46466" marR="46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D6BF31-60F4-4405-BB9D-A4B1432EF8B6}" type="slidenum">
              <a:rPr lang="en-GB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22</a:t>
            </a:fld>
            <a:endParaRPr lang="en-GB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8895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9010650" y="1588"/>
            <a:ext cx="841375" cy="404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9187" tIns="51577" rIns="99187" bIns="51577" anchor="b"/>
          <a:lstStyle/>
          <a:p>
            <a:pPr algn="r">
              <a:lnSpc>
                <a:spcPct val="87000"/>
              </a:lnSpc>
              <a:tabLst>
                <a:tab pos="0" algn="l"/>
                <a:tab pos="490538" algn="l"/>
                <a:tab pos="985838" algn="l"/>
                <a:tab pos="1481138" algn="l"/>
                <a:tab pos="1976438" algn="l"/>
                <a:tab pos="2471738" algn="l"/>
                <a:tab pos="2967038" algn="l"/>
                <a:tab pos="3462338" algn="l"/>
                <a:tab pos="3957638" algn="l"/>
                <a:tab pos="4452938" algn="l"/>
                <a:tab pos="4948238" algn="l"/>
                <a:tab pos="5443538" algn="l"/>
                <a:tab pos="5938838" algn="l"/>
                <a:tab pos="6434138" algn="l"/>
                <a:tab pos="6929438" algn="l"/>
                <a:tab pos="7424738" algn="l"/>
                <a:tab pos="7918450" algn="l"/>
                <a:tab pos="8413750" algn="l"/>
                <a:tab pos="8909050" algn="l"/>
                <a:tab pos="9402763" algn="l"/>
                <a:tab pos="9898063" algn="l"/>
              </a:tabLs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50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sz="1400" dirty="0">
                <a:solidFill>
                  <a:srgbClr val="277600"/>
                </a:solidFill>
                <a:latin typeface="Times New Roman" pitchFamily="18" charset="0"/>
              </a:rPr>
              <a:t>Североморское межрегиональное </a:t>
            </a:r>
            <a:r>
              <a:rPr lang="en-GB" sz="1400" dirty="0" err="1">
                <a:solidFill>
                  <a:srgbClr val="277600"/>
                </a:solidFill>
                <a:latin typeface="Times New Roman" pitchFamily="18" charset="0"/>
              </a:rPr>
              <a:t>Управление</a:t>
            </a:r>
            <a:r>
              <a:rPr lang="en-GB" sz="1400" dirty="0">
                <a:solidFill>
                  <a:srgbClr val="277600"/>
                </a:solidFill>
                <a:latin typeface="Times New Roman" pitchFamily="18" charset="0"/>
              </a:rPr>
              <a:t> </a:t>
            </a:r>
            <a:r>
              <a:rPr lang="en-GB" sz="1400" dirty="0" err="1">
                <a:solidFill>
                  <a:srgbClr val="277600"/>
                </a:solidFill>
                <a:latin typeface="Times New Roman" pitchFamily="18" charset="0"/>
              </a:rPr>
              <a:t>Россельхознадзора</a:t>
            </a:r>
            <a:endParaRPr lang="en-GB" sz="1400" dirty="0">
              <a:solidFill>
                <a:srgbClr val="277600"/>
              </a:solidFill>
              <a:latin typeface="Times New Roman" pitchFamily="18" charset="0"/>
            </a:endParaRPr>
          </a:p>
        </p:txBody>
      </p:sp>
      <p:pic>
        <p:nvPicPr>
          <p:cNvPr id="1024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45" name="Line 8"/>
          <p:cNvSpPr>
            <a:spLocks noChangeShapeType="1"/>
          </p:cNvSpPr>
          <p:nvPr/>
        </p:nvSpPr>
        <p:spPr bwMode="auto">
          <a:xfrm>
            <a:off x="1035050" y="701992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6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7" name="Text Box 1"/>
          <p:cNvSpPr txBox="1">
            <a:spLocks noChangeArrowheads="1"/>
          </p:cNvSpPr>
          <p:nvPr/>
        </p:nvSpPr>
        <p:spPr bwMode="auto">
          <a:xfrm>
            <a:off x="42863" y="250825"/>
            <a:ext cx="9893300" cy="6000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93000"/>
              </a:lnSpc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1963" algn="l"/>
                <a:tab pos="8531225" algn="l"/>
                <a:tab pos="8980488" algn="l"/>
              </a:tabLst>
            </a:pPr>
            <a:r>
              <a:rPr lang="ru-RU" sz="19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результатам проведенных исследований принимается решение о направлении рыбы, водных беспозвоночных и рыбной продукции:</a:t>
            </a:r>
            <a:endParaRPr lang="ru-RU" sz="19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9288463" y="7235825"/>
            <a:ext cx="617537" cy="323850"/>
          </a:xfrm>
        </p:spPr>
        <p:txBody>
          <a:bodyPr/>
          <a:lstStyle/>
          <a:p>
            <a:pPr>
              <a:defRPr/>
            </a:pPr>
            <a:fld id="{D5248FBF-DB18-48A5-BB6F-4ED96F86CB10}" type="slidenum">
              <a:rPr lang="ru-RU" sz="1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23</a:t>
            </a:fld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9" name="Line 5"/>
          <p:cNvSpPr>
            <a:spLocks noChangeShapeType="1"/>
          </p:cNvSpPr>
          <p:nvPr/>
        </p:nvSpPr>
        <p:spPr bwMode="auto">
          <a:xfrm>
            <a:off x="539718" y="922317"/>
            <a:ext cx="8758238" cy="1587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1420" tIns="45711" rIns="91420" bIns="45711"/>
          <a:lstStyle/>
          <a:p>
            <a:endParaRPr lang="ru-RU"/>
          </a:p>
        </p:txBody>
      </p:sp>
      <p:sp>
        <p:nvSpPr>
          <p:cNvPr id="10314" name="Rectangle 144"/>
          <p:cNvSpPr>
            <a:spLocks noChangeArrowheads="1"/>
          </p:cNvSpPr>
          <p:nvPr/>
        </p:nvSpPr>
        <p:spPr bwMode="auto">
          <a:xfrm>
            <a:off x="0" y="-1"/>
            <a:ext cx="10080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25470" y="850879"/>
            <a:ext cx="85725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реализацию без ограничений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при установлении соответствия рыбы, водных беспозвоночных и рыбной продукции показателям технических регламентов «О безопасности пищевой продукции» и «О безопасности рыбы и рыбной продукции», указанным в пункте 14 Приказа от 24.11.2021 № 793;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замораживание или иной способ обеззараживания,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обеспечивающий безопасность пищевой рыбной продукции, или разделку с последующим удалением пораженных частей и их утилизацией - в случаях, установленных пунктами 17 - 19 технического регламента «О безопасности рыбы и рыбной продукции»;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утилизацию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при установлении несоответствия рыбы и водных беспозвоночных и рыбной продукции по показателям технических регламентов «О безопасности пищевой продукции» и «О безопасности рыбы и рыбной продукции», указанным в пункте 14 Приказа от 24.11.2021 № 793.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r:id="rId4"/>
            </a:endParaRPr>
          </a:p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9010650" y="1588"/>
            <a:ext cx="841375" cy="404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9187" tIns="51577" rIns="99187" bIns="51577" anchor="b"/>
          <a:lstStyle/>
          <a:p>
            <a:pPr algn="r">
              <a:lnSpc>
                <a:spcPct val="87000"/>
              </a:lnSpc>
              <a:tabLst>
                <a:tab pos="0" algn="l"/>
                <a:tab pos="490538" algn="l"/>
                <a:tab pos="985838" algn="l"/>
                <a:tab pos="1481138" algn="l"/>
                <a:tab pos="1976438" algn="l"/>
                <a:tab pos="2471738" algn="l"/>
                <a:tab pos="2967038" algn="l"/>
                <a:tab pos="3462338" algn="l"/>
                <a:tab pos="3957638" algn="l"/>
                <a:tab pos="4452938" algn="l"/>
                <a:tab pos="4948238" algn="l"/>
                <a:tab pos="5443538" algn="l"/>
                <a:tab pos="5938838" algn="l"/>
                <a:tab pos="6434138" algn="l"/>
                <a:tab pos="6929438" algn="l"/>
                <a:tab pos="7424738" algn="l"/>
                <a:tab pos="7918450" algn="l"/>
                <a:tab pos="8413750" algn="l"/>
                <a:tab pos="8909050" algn="l"/>
                <a:tab pos="9402763" algn="l"/>
                <a:tab pos="9898063" algn="l"/>
              </a:tabLs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50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sz="1400">
                <a:solidFill>
                  <a:srgbClr val="277600"/>
                </a:solidFill>
                <a:latin typeface="Times New Roman" pitchFamily="18" charset="0"/>
              </a:rPr>
              <a:t>Североморское межрегиональное </a:t>
            </a:r>
            <a:r>
              <a:rPr lang="en-GB" sz="1400">
                <a:solidFill>
                  <a:srgbClr val="277600"/>
                </a:solidFill>
                <a:latin typeface="Times New Roman" pitchFamily="18" charset="0"/>
              </a:rPr>
              <a:t>Управление Россельхознадзора</a:t>
            </a:r>
          </a:p>
        </p:txBody>
      </p:sp>
      <p:pic>
        <p:nvPicPr>
          <p:cNvPr id="1331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3317" name="Line 8"/>
          <p:cNvSpPr>
            <a:spLocks noChangeShapeType="1"/>
          </p:cNvSpPr>
          <p:nvPr/>
        </p:nvSpPr>
        <p:spPr bwMode="auto">
          <a:xfrm>
            <a:off x="1035050" y="701992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8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Текст 13"/>
          <p:cNvSpPr>
            <a:spLocks noGrp="1"/>
          </p:cNvSpPr>
          <p:nvPr>
            <p:ph type="body" idx="1"/>
          </p:nvPr>
        </p:nvSpPr>
        <p:spPr>
          <a:xfrm>
            <a:off x="468280" y="1065193"/>
            <a:ext cx="8643998" cy="705219"/>
          </a:xfrm>
        </p:spPr>
        <p:txBody>
          <a:bodyPr/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Аквакультура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2"/>
          </p:nvPr>
        </p:nvSpPr>
        <p:spPr>
          <a:xfrm>
            <a:off x="396842" y="1851011"/>
            <a:ext cx="9001188" cy="4929222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Рассмотрение представленных владельцем сведений о применении лекарственных препаратов для ветеринарного применения и соблюдении сроков их выведения из организма объектов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аквакультуры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животного происхождения  в соответствии с инструкциями по применению лекарственных препаратов для ветеринарного применения, необходимо указывать в производственном ВСД в особых отметках.</a:t>
            </a:r>
          </a:p>
          <a:p>
            <a:pPr algn="just">
              <a:buNone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Таким образом, владельцем, подлежащей ВСЭ продукции, осуществляется декларирование сведений об использовании / неиспользовании ветеринарных лекарственных препаратов. </a:t>
            </a:r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  <p:sp>
        <p:nvSpPr>
          <p:cNvPr id="16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E41EE0-EC2A-405C-8890-2CFCF72AF941}" type="slidenum">
              <a:rPr lang="ru-RU" sz="1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24</a:t>
            </a:fld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0" name="Заголовок 1"/>
          <p:cNvSpPr txBox="1">
            <a:spLocks/>
          </p:cNvSpPr>
          <p:nvPr/>
        </p:nvSpPr>
        <p:spPr bwMode="auto">
          <a:xfrm>
            <a:off x="503238" y="406400"/>
            <a:ext cx="906462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3000"/>
              </a:lnSpc>
            </a:pPr>
            <a:r>
              <a:rPr lang="ru-RU" sz="2000" b="1" dirty="0" smtClean="0">
                <a:solidFill>
                  <a:prstClr val="black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При проведении ветеринарно-санитарной экспертизы производится</a:t>
            </a:r>
            <a:r>
              <a:rPr lang="ru-RU" sz="2400" b="1" dirty="0" smtClean="0">
                <a:solidFill>
                  <a:prstClr val="black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1" name="Line 5"/>
          <p:cNvSpPr>
            <a:spLocks noChangeShapeType="1"/>
          </p:cNvSpPr>
          <p:nvPr/>
        </p:nvSpPr>
        <p:spPr bwMode="auto">
          <a:xfrm>
            <a:off x="628650" y="900113"/>
            <a:ext cx="8758238" cy="1587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1420" tIns="45711" rIns="91420" bIns="45711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9010650" y="1588"/>
            <a:ext cx="841375" cy="404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9187" tIns="51577" rIns="99187" bIns="51577" anchor="b"/>
          <a:lstStyle/>
          <a:p>
            <a:pPr algn="r">
              <a:lnSpc>
                <a:spcPct val="87000"/>
              </a:lnSpc>
              <a:tabLst>
                <a:tab pos="0" algn="l"/>
                <a:tab pos="490538" algn="l"/>
                <a:tab pos="985838" algn="l"/>
                <a:tab pos="1481138" algn="l"/>
                <a:tab pos="1976438" algn="l"/>
                <a:tab pos="2471738" algn="l"/>
                <a:tab pos="2967038" algn="l"/>
                <a:tab pos="3462338" algn="l"/>
                <a:tab pos="3957638" algn="l"/>
                <a:tab pos="4452938" algn="l"/>
                <a:tab pos="4948238" algn="l"/>
                <a:tab pos="5443538" algn="l"/>
                <a:tab pos="5938838" algn="l"/>
                <a:tab pos="6434138" algn="l"/>
                <a:tab pos="6929438" algn="l"/>
                <a:tab pos="7424738" algn="l"/>
                <a:tab pos="7918450" algn="l"/>
                <a:tab pos="8413750" algn="l"/>
                <a:tab pos="8909050" algn="l"/>
                <a:tab pos="9402763" algn="l"/>
                <a:tab pos="9898063" algn="l"/>
              </a:tabLs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50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sz="1400" dirty="0">
                <a:solidFill>
                  <a:srgbClr val="277600"/>
                </a:solidFill>
                <a:latin typeface="Times New Roman" pitchFamily="18" charset="0"/>
              </a:rPr>
              <a:t>Североморское межрегиональное </a:t>
            </a:r>
            <a:r>
              <a:rPr lang="en-GB" sz="1400" dirty="0" err="1">
                <a:solidFill>
                  <a:srgbClr val="277600"/>
                </a:solidFill>
                <a:latin typeface="Times New Roman" pitchFamily="18" charset="0"/>
              </a:rPr>
              <a:t>Управление</a:t>
            </a:r>
            <a:r>
              <a:rPr lang="en-GB" sz="1400" dirty="0">
                <a:solidFill>
                  <a:srgbClr val="277600"/>
                </a:solidFill>
                <a:latin typeface="Times New Roman" pitchFamily="18" charset="0"/>
              </a:rPr>
              <a:t> </a:t>
            </a:r>
            <a:r>
              <a:rPr lang="en-GB" sz="1400" dirty="0" err="1">
                <a:solidFill>
                  <a:srgbClr val="277600"/>
                </a:solidFill>
                <a:latin typeface="Times New Roman" pitchFamily="18" charset="0"/>
              </a:rPr>
              <a:t>Россельхознадзора</a:t>
            </a:r>
            <a:endParaRPr lang="en-GB" sz="1400" dirty="0">
              <a:solidFill>
                <a:srgbClr val="277600"/>
              </a:solidFill>
              <a:latin typeface="Times New Roman" pitchFamily="18" charset="0"/>
            </a:endParaRPr>
          </a:p>
        </p:txBody>
      </p:sp>
      <p:pic>
        <p:nvPicPr>
          <p:cNvPr id="1024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45" name="Line 8"/>
          <p:cNvSpPr>
            <a:spLocks noChangeShapeType="1"/>
          </p:cNvSpPr>
          <p:nvPr/>
        </p:nvSpPr>
        <p:spPr bwMode="auto">
          <a:xfrm>
            <a:off x="1035050" y="701992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6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7" name="Text Box 1"/>
          <p:cNvSpPr txBox="1">
            <a:spLocks noChangeArrowheads="1"/>
          </p:cNvSpPr>
          <p:nvPr/>
        </p:nvSpPr>
        <p:spPr bwMode="auto">
          <a:xfrm>
            <a:off x="42863" y="250825"/>
            <a:ext cx="9893300" cy="6000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93000"/>
              </a:lnSpc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1963" algn="l"/>
                <a:tab pos="8531225" algn="l"/>
                <a:tab pos="8980488" algn="l"/>
              </a:tabLst>
            </a:pPr>
            <a:r>
              <a:rPr lang="ru-RU" sz="19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 несогласии владельца с результатами ветеринарно-санитарной экспертизы осуществляется:</a:t>
            </a:r>
            <a:endParaRPr lang="ru-RU" sz="19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9288463" y="7235825"/>
            <a:ext cx="617537" cy="323850"/>
          </a:xfrm>
        </p:spPr>
        <p:txBody>
          <a:bodyPr/>
          <a:lstStyle/>
          <a:p>
            <a:pPr>
              <a:defRPr/>
            </a:pPr>
            <a:fld id="{D5248FBF-DB18-48A5-BB6F-4ED96F86CB10}" type="slidenum">
              <a:rPr lang="ru-RU" sz="1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25</a:t>
            </a:fld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9" name="Line 5"/>
          <p:cNvSpPr>
            <a:spLocks noChangeShapeType="1"/>
          </p:cNvSpPr>
          <p:nvPr/>
        </p:nvSpPr>
        <p:spPr bwMode="auto">
          <a:xfrm>
            <a:off x="539718" y="922317"/>
            <a:ext cx="8758238" cy="1587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1420" tIns="45711" rIns="91420" bIns="45711"/>
          <a:lstStyle/>
          <a:p>
            <a:endParaRPr lang="ru-RU"/>
          </a:p>
        </p:txBody>
      </p:sp>
      <p:sp>
        <p:nvSpPr>
          <p:cNvPr id="10314" name="Rectangle 144"/>
          <p:cNvSpPr>
            <a:spLocks noChangeArrowheads="1"/>
          </p:cNvSpPr>
          <p:nvPr/>
        </p:nvSpPr>
        <p:spPr bwMode="auto">
          <a:xfrm>
            <a:off x="0" y="-1"/>
            <a:ext cx="10080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25470" y="922317"/>
            <a:ext cx="857256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повторный отбор проб рыбы, водных беспозвоночных и рыбной продукции для проведения исследования по показателю, с результатами исследования которого не согласен владелец . Срок проведения исследований не должен превышать срока 10 календарных дней.</a:t>
            </a:r>
          </a:p>
          <a:p>
            <a:pPr algn="just"/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получения результатов повторных исследований рыба, водные беспозвоночные и рыбная продукция подлежат временному хранению в соответствии с порядком экспертизы, временного хранения, утилизации (в том числе использования в качестве корма для сельскохозяйственных животных), уничтожения некачественных и (или) опасных пищевых продуктов, материалов и изделий, определенным Правительством Российской Федерации (ст. 25 ФЗ от 2 января 2000 г. № 29-ФЗ «О качестве и безопасности пищевых продуктов»).</a:t>
            </a:r>
          </a:p>
          <a:p>
            <a:pPr algn="just"/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результаты ветеринарно-санитарной экспертизы представляются в Федеральную государственную информационную систему в области ветеринарии.</a:t>
            </a:r>
          </a:p>
          <a:p>
            <a:pPr algn="just">
              <a:buFont typeface="Wingdings" pitchFamily="2" charset="2"/>
              <a:buChar char="Ø"/>
            </a:pPr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1111222" y="6994547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6" name="Line 9"/>
          <p:cNvSpPr>
            <a:spLocks noChangeShapeType="1"/>
          </p:cNvSpPr>
          <p:nvPr/>
        </p:nvSpPr>
        <p:spPr bwMode="auto">
          <a:xfrm>
            <a:off x="1039784" y="7137423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7" name="Line 9"/>
          <p:cNvSpPr>
            <a:spLocks noChangeShapeType="1"/>
          </p:cNvSpPr>
          <p:nvPr/>
        </p:nvSpPr>
        <p:spPr bwMode="auto">
          <a:xfrm>
            <a:off x="754032" y="350813"/>
            <a:ext cx="8758237" cy="1587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lnSpc>
                <a:spcPct val="95000"/>
              </a:lnSpc>
              <a:buFont typeface="Times New Roman" pitchFamily="18" charset="0"/>
              <a:buNone/>
            </a:pPr>
            <a:r>
              <a:rPr lang="ru-RU" altLang="ru-RU" sz="1500" dirty="0">
                <a:solidFill>
                  <a:srgbClr val="277600"/>
                </a:solidFill>
                <a:latin typeface="Times New Roman" pitchFamily="18" charset="0"/>
              </a:rPr>
              <a:t>Североморское межрегиональное управление </a:t>
            </a:r>
            <a:r>
              <a:rPr lang="ru-RU" altLang="ru-RU" sz="1500" dirty="0" err="1">
                <a:solidFill>
                  <a:srgbClr val="277600"/>
                </a:solidFill>
                <a:latin typeface="Times New Roman" pitchFamily="18" charset="0"/>
              </a:rPr>
              <a:t>Россельхознадзора</a:t>
            </a:r>
            <a:endParaRPr lang="en-GB" altLang="ru-RU" sz="1500" dirty="0">
              <a:solidFill>
                <a:srgbClr val="277600"/>
              </a:solidFill>
              <a:latin typeface="Times New Roman" pitchFamily="18" charset="0"/>
            </a:endParaRP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54032" y="493689"/>
          <a:ext cx="9215502" cy="6911343"/>
        </p:xfrm>
        <a:graphic>
          <a:graphicData uri="http://schemas.openxmlformats.org/drawingml/2006/table">
            <a:tbl>
              <a:tblPr/>
              <a:tblGrid>
                <a:gridCol w="9215502"/>
              </a:tblGrid>
              <a:tr h="6911343">
                <a:tc>
                  <a:txBody>
                    <a:bodyPr/>
                    <a:lstStyle/>
                    <a:p>
                      <a:pPr marL="0" marR="0" indent="0" algn="ctr" defTabSz="10076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ВАЖНО!</a:t>
                      </a:r>
                    </a:p>
                    <a:p>
                      <a:pPr marL="0" marR="0" indent="0" algn="l" defTabSz="10076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Результаты ветеринарно-санитарной экспертизы представляются в Федеральную государственную информационную систему в области ветеринарии в соответствии с 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Порядком представления информации в Федеральную государственную информационную систему в области ветеринарии и получения информации из нее, утвержденным приказом Минсельхоза России от 30 июня 2017 г. № 318</a:t>
                      </a:r>
                      <a:endParaRPr lang="ru-RU" sz="20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  <a:hlinkClick r:id="rId4"/>
                      </a:endParaRP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Информация о проведении ветеринарно-санитарной экспертизы вносится в журнал ветеринарно-санитарной экспертизы рыбы, водных беспозвоночных и рыбной продукции (далее - журнал ветеринарно-санитарной экспертизы), который ведется специалистом </a:t>
                      </a:r>
                      <a:r>
                        <a:rPr lang="ru-RU" sz="12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Госветслужбы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журнал ветеринарно-санитарной экспертизы вносится следующая информация: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номер решения о назначении ветеринарно-санитарной экспертизы;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номер и дата выдачи ветеринарного сопроводительного документа, в сопровождении которого поступили рыба, водные беспозвоночные и рыбная продукция;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вид продукции и ее количество (кг/тонн/мест (штук);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дата и время вылова (добычи) рыбы, водных беспозвоночных и выработки рыбной продукции;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дата и время обращения владельца для проведения ветеринарно-санитарной экспертизы;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дата и время отбора проб рыбы, водных беспозвоночных и рыбной продукции, предназначенных для переработки на пищевые цели и (или) реализации;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дата и время поступления проб на место проведения ветеринарно-санитарной экспертизы;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хозяйства, фамилия и инициалы владельца;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адрес хозяйства;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номер (номера) и дата (даты) разрешения (разрешений) на вылов (добычу) рыбы, водных беспозвоночных (при наличии у владельца);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--------------------------------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показатели ветеринарно-санитарной экспертизы, установленные подпунктом «а» пунктов 15 и 16 Правил;</a:t>
                      </a:r>
                      <a:endParaRPr lang="ru-RU" sz="12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  <a:hlinkClick r:id="rId5"/>
                      </a:endParaRP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дата отбора проб и результаты лабораторных исследований;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решение по результатам проведенных исследований в соответствии с пунктом 17 Правил;</a:t>
                      </a:r>
                      <a:endParaRPr lang="ru-RU" sz="12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  <a:hlinkClick r:id="rId6"/>
                      </a:endParaRP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дата повторного отбора проб и результаты их исследований в случае несогласия владельца рыбы, водных беспозвоночных и рыбной продукции с результатами ветеринарно-санитарной экспертизы;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решение по результатам исследований при повторном отборе проб;</a:t>
                      </a:r>
                    </a:p>
                    <a:p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фамилия, имя, отчество (при наличии) специалиста </a:t>
                      </a:r>
                      <a:r>
                        <a:rPr lang="ru-RU" sz="12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Госветслужбы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проводившего ветеринарно-санитарную экспертизу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ru-RU" dirty="0"/>
                    </a:p>
                  </a:txBody>
                  <a:tcPr marL="18543" marR="185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D6BF31-60F4-4405-BB9D-A4B1432EF8B6}" type="slidenum">
              <a:rPr lang="en-GB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26</a:t>
            </a:fld>
            <a:endParaRPr lang="en-GB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8895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9010650" y="1588"/>
            <a:ext cx="841375" cy="404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9187" tIns="51577" rIns="99187" bIns="51577" anchor="b"/>
          <a:lstStyle/>
          <a:p>
            <a:pPr algn="r">
              <a:lnSpc>
                <a:spcPct val="87000"/>
              </a:lnSpc>
              <a:tabLst>
                <a:tab pos="0" algn="l"/>
                <a:tab pos="490538" algn="l"/>
                <a:tab pos="985838" algn="l"/>
                <a:tab pos="1481138" algn="l"/>
                <a:tab pos="1976438" algn="l"/>
                <a:tab pos="2471738" algn="l"/>
                <a:tab pos="2967038" algn="l"/>
                <a:tab pos="3462338" algn="l"/>
                <a:tab pos="3957638" algn="l"/>
                <a:tab pos="4452938" algn="l"/>
                <a:tab pos="4948238" algn="l"/>
                <a:tab pos="5443538" algn="l"/>
                <a:tab pos="5938838" algn="l"/>
                <a:tab pos="6434138" algn="l"/>
                <a:tab pos="6929438" algn="l"/>
                <a:tab pos="7424738" algn="l"/>
                <a:tab pos="7918450" algn="l"/>
                <a:tab pos="8413750" algn="l"/>
                <a:tab pos="8909050" algn="l"/>
                <a:tab pos="9402763" algn="l"/>
                <a:tab pos="9898063" algn="l"/>
              </a:tabLs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50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sz="1400">
                <a:solidFill>
                  <a:srgbClr val="277600"/>
                </a:solidFill>
                <a:latin typeface="Times New Roman" pitchFamily="18" charset="0"/>
              </a:rPr>
              <a:t>Североморское межрегиональное </a:t>
            </a:r>
            <a:r>
              <a:rPr lang="en-GB" sz="1400">
                <a:solidFill>
                  <a:srgbClr val="277600"/>
                </a:solidFill>
                <a:latin typeface="Times New Roman" pitchFamily="18" charset="0"/>
              </a:rPr>
              <a:t>Управление Россельхознадзора</a:t>
            </a:r>
          </a:p>
        </p:txBody>
      </p:sp>
      <p:pic>
        <p:nvPicPr>
          <p:cNvPr id="1331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3317" name="Line 8"/>
          <p:cNvSpPr>
            <a:spLocks noChangeShapeType="1"/>
          </p:cNvSpPr>
          <p:nvPr/>
        </p:nvSpPr>
        <p:spPr bwMode="auto">
          <a:xfrm>
            <a:off x="1035050" y="701992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8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Содержимое 14"/>
          <p:cNvSpPr>
            <a:spLocks noGrp="1"/>
          </p:cNvSpPr>
          <p:nvPr>
            <p:ph sz="half" idx="2"/>
          </p:nvPr>
        </p:nvSpPr>
        <p:spPr>
          <a:xfrm>
            <a:off x="396842" y="1636697"/>
            <a:ext cx="9001188" cy="5143536"/>
          </a:xfrm>
        </p:spPr>
        <p:txBody>
          <a:bodyPr/>
          <a:lstStyle/>
          <a:p>
            <a:pPr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Устанавливают обязательные для исполнения физическими и юридическими лицами требования к условиям содержания водных биологических ресурсов (далее – ВБР) в искусственно созданной среде обитания в целях их разведения выращивания, в том числе при осуществлении искусственного воспроизводства, реализации и акклиматизации, при осуществлении мероприятий по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карантинированию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обязательных профилактических мероприятий и диагностических исследований ВБР. </a:t>
            </a:r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  <p:sp>
        <p:nvSpPr>
          <p:cNvPr id="16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E41EE0-EC2A-405C-8890-2CFCF72AF941}" type="slidenum">
              <a:rPr lang="ru-RU" sz="1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27</a:t>
            </a:fld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0" name="Заголовок 1"/>
          <p:cNvSpPr txBox="1">
            <a:spLocks/>
          </p:cNvSpPr>
          <p:nvPr/>
        </p:nvSpPr>
        <p:spPr bwMode="auto">
          <a:xfrm>
            <a:off x="503238" y="406399"/>
            <a:ext cx="9064625" cy="1158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3000"/>
              </a:lnSpc>
            </a:pPr>
            <a:r>
              <a:rPr lang="ru-RU" sz="2000" b="1" spc="83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«Ветеринарные правила правил содержания рыб и иных водных животных в искусственно созданной среде обитания в целях их разведения, выращивания, реализации и акклиматизации» утверждены приказом Минсельхоза России от </a:t>
            </a:r>
            <a:r>
              <a:rPr lang="ru-RU" sz="2000" b="1" spc="83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ru-RU" sz="2000" b="1" spc="83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23.12.2020 №782:</a:t>
            </a:r>
            <a:endParaRPr lang="en-US" sz="2000" b="1" spc="83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3000"/>
              </a:lnSpc>
            </a:pP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1" name="Line 5"/>
          <p:cNvSpPr>
            <a:spLocks noChangeShapeType="1"/>
          </p:cNvSpPr>
          <p:nvPr/>
        </p:nvSpPr>
        <p:spPr bwMode="auto">
          <a:xfrm>
            <a:off x="611156" y="1565259"/>
            <a:ext cx="8758238" cy="1587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1420" tIns="45711" rIns="91420" bIns="45711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9010650" y="1588"/>
            <a:ext cx="841375" cy="404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9187" tIns="51577" rIns="99187" bIns="51577" anchor="b"/>
          <a:lstStyle/>
          <a:p>
            <a:pPr algn="r">
              <a:lnSpc>
                <a:spcPct val="87000"/>
              </a:lnSpc>
              <a:tabLst>
                <a:tab pos="0" algn="l"/>
                <a:tab pos="490538" algn="l"/>
                <a:tab pos="985838" algn="l"/>
                <a:tab pos="1481138" algn="l"/>
                <a:tab pos="1976438" algn="l"/>
                <a:tab pos="2471738" algn="l"/>
                <a:tab pos="2967038" algn="l"/>
                <a:tab pos="3462338" algn="l"/>
                <a:tab pos="3957638" algn="l"/>
                <a:tab pos="4452938" algn="l"/>
                <a:tab pos="4948238" algn="l"/>
                <a:tab pos="5443538" algn="l"/>
                <a:tab pos="5938838" algn="l"/>
                <a:tab pos="6434138" algn="l"/>
                <a:tab pos="6929438" algn="l"/>
                <a:tab pos="7424738" algn="l"/>
                <a:tab pos="7918450" algn="l"/>
                <a:tab pos="8413750" algn="l"/>
                <a:tab pos="8909050" algn="l"/>
                <a:tab pos="9402763" algn="l"/>
                <a:tab pos="9898063" algn="l"/>
              </a:tabLs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50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sz="1400">
                <a:solidFill>
                  <a:srgbClr val="277600"/>
                </a:solidFill>
                <a:latin typeface="Times New Roman" pitchFamily="18" charset="0"/>
              </a:rPr>
              <a:t>Североморское межрегиональное </a:t>
            </a:r>
            <a:r>
              <a:rPr lang="en-GB" sz="1400">
                <a:solidFill>
                  <a:srgbClr val="277600"/>
                </a:solidFill>
                <a:latin typeface="Times New Roman" pitchFamily="18" charset="0"/>
              </a:rPr>
              <a:t>Управление Россельхознадзора</a:t>
            </a:r>
          </a:p>
        </p:txBody>
      </p:sp>
      <p:pic>
        <p:nvPicPr>
          <p:cNvPr id="1331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3317" name="Line 8"/>
          <p:cNvSpPr>
            <a:spLocks noChangeShapeType="1"/>
          </p:cNvSpPr>
          <p:nvPr/>
        </p:nvSpPr>
        <p:spPr bwMode="auto">
          <a:xfrm>
            <a:off x="1035050" y="701992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8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Содержимое 14"/>
          <p:cNvSpPr>
            <a:spLocks noGrp="1"/>
          </p:cNvSpPr>
          <p:nvPr>
            <p:ph sz="half" idx="2"/>
          </p:nvPr>
        </p:nvSpPr>
        <p:spPr>
          <a:xfrm>
            <a:off x="396842" y="993755"/>
            <a:ext cx="9001188" cy="5786478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ВБР подлежат учету и идентификации в соответствии с законодательством Российской Федерации в области ветеринарии (ПП от 05.04.2023 № 550, реализация учета не позднее 1 марта 2026 года);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ВБР должны быть обеспечены водой, соответствующей нормативам качества для объектов 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рыбохозяйственного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значения, в том числе в соответствии с требованиями приказа Минсельхоза России от 13.12.2016 № 552;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При въезде на территорию участков, предназначенных для содержания производителей и ремонтного молодняка, инкубации икры, участков по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карантинированию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рыб, участков для сбора и хранения биологических отходов должна осуществляться дезинфекция шасси транспортных средств аэрозолями дезинфицирующих средств;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 помещениях на обособленных  производственных участках, на входах и выходах устанавливаются дезинфекционные коврики (кюветы) по ширине прохода длиной не менее 1 м, заполненные поролоном, опилками или другим пористым эластичным материалом и пропитанные дезинфицирующими растворами;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Осуществление работ на производственных участках и посещение таких участков без специальной одежды и обуви не допускаются;</a:t>
            </a:r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  <p:sp>
        <p:nvSpPr>
          <p:cNvPr id="16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E41EE0-EC2A-405C-8890-2CFCF72AF941}" type="slidenum">
              <a:rPr lang="ru-RU" sz="1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28</a:t>
            </a:fld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0" name="Заголовок 1"/>
          <p:cNvSpPr txBox="1">
            <a:spLocks/>
          </p:cNvSpPr>
          <p:nvPr/>
        </p:nvSpPr>
        <p:spPr bwMode="auto">
          <a:xfrm>
            <a:off x="503238" y="406400"/>
            <a:ext cx="9064625" cy="444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3000"/>
              </a:lnSpc>
            </a:pPr>
            <a:r>
              <a:rPr lang="ru-RU" sz="2000" b="1" spc="83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требования к содержанию рыб, иных водных животных: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1" name="Line 5"/>
          <p:cNvSpPr>
            <a:spLocks noChangeShapeType="1"/>
          </p:cNvSpPr>
          <p:nvPr/>
        </p:nvSpPr>
        <p:spPr bwMode="auto">
          <a:xfrm>
            <a:off x="682594" y="850879"/>
            <a:ext cx="8758238" cy="1587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1420" tIns="45711" rIns="91420" bIns="45711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9010650" y="1588"/>
            <a:ext cx="841375" cy="404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9187" tIns="51577" rIns="99187" bIns="51577" anchor="b"/>
          <a:lstStyle/>
          <a:p>
            <a:pPr algn="r">
              <a:lnSpc>
                <a:spcPct val="87000"/>
              </a:lnSpc>
              <a:tabLst>
                <a:tab pos="0" algn="l"/>
                <a:tab pos="490538" algn="l"/>
                <a:tab pos="985838" algn="l"/>
                <a:tab pos="1481138" algn="l"/>
                <a:tab pos="1976438" algn="l"/>
                <a:tab pos="2471738" algn="l"/>
                <a:tab pos="2967038" algn="l"/>
                <a:tab pos="3462338" algn="l"/>
                <a:tab pos="3957638" algn="l"/>
                <a:tab pos="4452938" algn="l"/>
                <a:tab pos="4948238" algn="l"/>
                <a:tab pos="5443538" algn="l"/>
                <a:tab pos="5938838" algn="l"/>
                <a:tab pos="6434138" algn="l"/>
                <a:tab pos="6929438" algn="l"/>
                <a:tab pos="7424738" algn="l"/>
                <a:tab pos="7918450" algn="l"/>
                <a:tab pos="8413750" algn="l"/>
                <a:tab pos="8909050" algn="l"/>
                <a:tab pos="9402763" algn="l"/>
                <a:tab pos="9898063" algn="l"/>
              </a:tabLs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50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sz="1400">
                <a:solidFill>
                  <a:srgbClr val="277600"/>
                </a:solidFill>
                <a:latin typeface="Times New Roman" pitchFamily="18" charset="0"/>
              </a:rPr>
              <a:t>Североморское межрегиональное </a:t>
            </a:r>
            <a:r>
              <a:rPr lang="en-GB" sz="1400">
                <a:solidFill>
                  <a:srgbClr val="277600"/>
                </a:solidFill>
                <a:latin typeface="Times New Roman" pitchFamily="18" charset="0"/>
              </a:rPr>
              <a:t>Управление Россельхознадзора</a:t>
            </a:r>
          </a:p>
        </p:txBody>
      </p:sp>
      <p:pic>
        <p:nvPicPr>
          <p:cNvPr id="1331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3317" name="Line 8"/>
          <p:cNvSpPr>
            <a:spLocks noChangeShapeType="1"/>
          </p:cNvSpPr>
          <p:nvPr/>
        </p:nvSpPr>
        <p:spPr bwMode="auto">
          <a:xfrm>
            <a:off x="1035050" y="701992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8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Содержимое 14"/>
          <p:cNvSpPr>
            <a:spLocks noGrp="1"/>
          </p:cNvSpPr>
          <p:nvPr>
            <p:ph sz="half" idx="2"/>
          </p:nvPr>
        </p:nvSpPr>
        <p:spPr>
          <a:xfrm>
            <a:off x="396842" y="993755"/>
            <a:ext cx="9001188" cy="5786478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Корма и кормовые добавки, используемые для кормления ВБР должны быть безопасными для здоровья животных и соответствовать ветеринарно-санитарным требованиям и нормам, установленным документами, составляющими право Евразийского экономического союза, законодательными и иными нормативными правовыми актами РФ;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Утилизация и уничтожение трупов рыб осуществляются в соответствии с ветеринарными правилами перемещения, хранения, переработки и утилизации биологических отходов, утверждаемыми Минсельхозом России от 26.10.2020 № 626 «Об утверждении Ветеринарных правил перемещения, хранения, переработки и утилизации биологических отходов» и в соответствии со ст. 2.1 Закона «О ветеринарии»;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Обособленные производственные участки располагаются на расстоянии не ближе 500 м от животноводческих ферм и скотомогильников;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На участках, предназначенных для содержания производителей и ремонтного молодняка, инкубации икры, на карантинных участках должны быть предусмотрены ванны или иные емкости для проведения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антипаразитарной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лечебной и профилактической обработки рыб (далее - емкости для ветеринарных обработок);</a:t>
            </a:r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  <p:sp>
        <p:nvSpPr>
          <p:cNvPr id="16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E41EE0-EC2A-405C-8890-2CFCF72AF941}" type="slidenum">
              <a:rPr lang="ru-RU" sz="1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29</a:t>
            </a:fld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0" name="Заголовок 1"/>
          <p:cNvSpPr txBox="1">
            <a:spLocks/>
          </p:cNvSpPr>
          <p:nvPr/>
        </p:nvSpPr>
        <p:spPr bwMode="auto">
          <a:xfrm>
            <a:off x="503238" y="406400"/>
            <a:ext cx="9064625" cy="444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3000"/>
              </a:lnSpc>
            </a:pPr>
            <a:r>
              <a:rPr lang="ru-RU" sz="2000" b="1" spc="83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требования к содержанию рыб, иных водных животных: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1" name="Line 5"/>
          <p:cNvSpPr>
            <a:spLocks noChangeShapeType="1"/>
          </p:cNvSpPr>
          <p:nvPr/>
        </p:nvSpPr>
        <p:spPr bwMode="auto">
          <a:xfrm>
            <a:off x="682594" y="850879"/>
            <a:ext cx="8758238" cy="1587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1420" tIns="45711" rIns="91420" bIns="45711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9010650" y="1588"/>
            <a:ext cx="841375" cy="404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9187" tIns="51577" rIns="99187" bIns="51577" anchor="b"/>
          <a:lstStyle/>
          <a:p>
            <a:pPr algn="r">
              <a:lnSpc>
                <a:spcPct val="87000"/>
              </a:lnSpc>
              <a:tabLst>
                <a:tab pos="0" algn="l"/>
                <a:tab pos="490538" algn="l"/>
                <a:tab pos="985838" algn="l"/>
                <a:tab pos="1481138" algn="l"/>
                <a:tab pos="1976438" algn="l"/>
                <a:tab pos="2471738" algn="l"/>
                <a:tab pos="2967038" algn="l"/>
                <a:tab pos="3462338" algn="l"/>
                <a:tab pos="3957638" algn="l"/>
                <a:tab pos="4452938" algn="l"/>
                <a:tab pos="4948238" algn="l"/>
                <a:tab pos="5443538" algn="l"/>
                <a:tab pos="5938838" algn="l"/>
                <a:tab pos="6434138" algn="l"/>
                <a:tab pos="6929438" algn="l"/>
                <a:tab pos="7424738" algn="l"/>
                <a:tab pos="7918450" algn="l"/>
                <a:tab pos="8413750" algn="l"/>
                <a:tab pos="8909050" algn="l"/>
                <a:tab pos="9402763" algn="l"/>
                <a:tab pos="9898063" algn="l"/>
              </a:tabLs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50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sz="1400">
                <a:solidFill>
                  <a:srgbClr val="277600"/>
                </a:solidFill>
                <a:latin typeface="Times New Roman" pitchFamily="18" charset="0"/>
              </a:rPr>
              <a:t>Североморское межрегиональное </a:t>
            </a:r>
            <a:r>
              <a:rPr lang="en-GB" sz="1400">
                <a:solidFill>
                  <a:srgbClr val="277600"/>
                </a:solidFill>
                <a:latin typeface="Times New Roman" pitchFamily="18" charset="0"/>
              </a:rPr>
              <a:t>Управление Россельхознадзора</a:t>
            </a:r>
          </a:p>
        </p:txBody>
      </p:sp>
      <p:pic>
        <p:nvPicPr>
          <p:cNvPr id="1126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1269" name="Line 8"/>
          <p:cNvSpPr>
            <a:spLocks noChangeShapeType="1"/>
          </p:cNvSpPr>
          <p:nvPr/>
        </p:nvSpPr>
        <p:spPr bwMode="auto">
          <a:xfrm>
            <a:off x="1035050" y="701992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0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1" name="Text Box 1"/>
          <p:cNvSpPr txBox="1">
            <a:spLocks noChangeArrowheads="1"/>
          </p:cNvSpPr>
          <p:nvPr/>
        </p:nvSpPr>
        <p:spPr bwMode="auto">
          <a:xfrm>
            <a:off x="42863" y="539750"/>
            <a:ext cx="9893300" cy="431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93000"/>
              </a:lnSpc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1963" algn="l"/>
                <a:tab pos="8531225" algn="l"/>
                <a:tab pos="8980488" algn="l"/>
              </a:tabLst>
            </a:pP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9288463" y="7235825"/>
            <a:ext cx="617537" cy="323850"/>
          </a:xfrm>
        </p:spPr>
        <p:txBody>
          <a:bodyPr/>
          <a:lstStyle/>
          <a:p>
            <a:pPr>
              <a:defRPr/>
            </a:pPr>
            <a:fld id="{BE0BDB24-645E-4695-9022-046729CCB5C2}" type="slidenum">
              <a:rPr lang="ru-RU" sz="1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</a:t>
            </a:fld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3" name="Line 5"/>
          <p:cNvSpPr>
            <a:spLocks noChangeShapeType="1"/>
          </p:cNvSpPr>
          <p:nvPr/>
        </p:nvSpPr>
        <p:spPr bwMode="auto">
          <a:xfrm>
            <a:off x="647700" y="97155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1420" tIns="45711" rIns="91420" bIns="45711"/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896908" y="207937"/>
            <a:ext cx="8501122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Информация о предоставлении доступа к системе «Меркурий»</a:t>
            </a:r>
          </a:p>
          <a:p>
            <a:pPr algn="ctr"/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39718" y="1136631"/>
            <a:ext cx="928694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Информация о порядке получения доступа к ИС «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ВетИС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доступна по ссылке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https://fsvps.gov.ru/informacionnye-sistemy/naznachenie-avtomatizirovannoj-siste/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Знакомство с системой «Меркурий» рекомендуется начать с самостоятельного изучения материалов, размещенных в справочной системе на сайте ЦА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Россельхознадзора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https://fsvps.gov.ru/informacionnye-sistemy/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и просмотра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видеокурсов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http://www.vetrf.ru/vetrf/presentations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видеокурсе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рассмотрен порядок работы в системе: процессы приемки, производства и отгрузки продукции на предприятии.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Также предлагается дистанционное обучение с участием разработчиков системы ФГБУ «ВНИИЗЖ» в формате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вебинара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Такое обучение проводится бесплатно. Основная задача такого обучения - решить вопросы, возникшие после самостоятельного изучения материала. Длительность обучения 2-3 часа. Видеоконференцию возможно провести как для сотрудников ветеринарных служб, так и для хозяйствующих субъектов.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Для организации видеоконференции подается заявка в свободной форме в виде электронного письма на адрес технической поддержки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mercury@fsvps.ru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 заявке указывается: организация,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логин-skype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(или реквизиты любого другого инструмента для организации ВКС); предполагаемое количество участников; желаемая дата и время проведения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вебинара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(по Московскому времени); контактное лицо, номера телефонов; список интересующих вопросов и тем для обсуждения на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вебинаре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После получения заявки, сотрудники технической поддержки свяжутся с вами для согласования даты и времени проведения видеоконференции.</a:t>
            </a:r>
          </a:p>
          <a:p>
            <a:pPr algn="just"/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9010650" y="1588"/>
            <a:ext cx="841375" cy="404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9187" tIns="51577" rIns="99187" bIns="51577" anchor="b"/>
          <a:lstStyle/>
          <a:p>
            <a:pPr algn="r">
              <a:lnSpc>
                <a:spcPct val="87000"/>
              </a:lnSpc>
              <a:tabLst>
                <a:tab pos="0" algn="l"/>
                <a:tab pos="490538" algn="l"/>
                <a:tab pos="985838" algn="l"/>
                <a:tab pos="1481138" algn="l"/>
                <a:tab pos="1976438" algn="l"/>
                <a:tab pos="2471738" algn="l"/>
                <a:tab pos="2967038" algn="l"/>
                <a:tab pos="3462338" algn="l"/>
                <a:tab pos="3957638" algn="l"/>
                <a:tab pos="4452938" algn="l"/>
                <a:tab pos="4948238" algn="l"/>
                <a:tab pos="5443538" algn="l"/>
                <a:tab pos="5938838" algn="l"/>
                <a:tab pos="6434138" algn="l"/>
                <a:tab pos="6929438" algn="l"/>
                <a:tab pos="7424738" algn="l"/>
                <a:tab pos="7918450" algn="l"/>
                <a:tab pos="8413750" algn="l"/>
                <a:tab pos="8909050" algn="l"/>
                <a:tab pos="9402763" algn="l"/>
                <a:tab pos="9898063" algn="l"/>
              </a:tabLs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50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sz="1400">
                <a:solidFill>
                  <a:srgbClr val="277600"/>
                </a:solidFill>
                <a:latin typeface="Times New Roman" pitchFamily="18" charset="0"/>
              </a:rPr>
              <a:t>Североморское межрегиональное </a:t>
            </a:r>
            <a:r>
              <a:rPr lang="en-GB" sz="1400">
                <a:solidFill>
                  <a:srgbClr val="277600"/>
                </a:solidFill>
                <a:latin typeface="Times New Roman" pitchFamily="18" charset="0"/>
              </a:rPr>
              <a:t>Управление Россельхознадзора</a:t>
            </a:r>
          </a:p>
        </p:txBody>
      </p:sp>
      <p:pic>
        <p:nvPicPr>
          <p:cNvPr id="1331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3317" name="Line 8"/>
          <p:cNvSpPr>
            <a:spLocks noChangeShapeType="1"/>
          </p:cNvSpPr>
          <p:nvPr/>
        </p:nvSpPr>
        <p:spPr bwMode="auto">
          <a:xfrm>
            <a:off x="1035050" y="701992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8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Содержимое 14"/>
          <p:cNvSpPr>
            <a:spLocks noGrp="1"/>
          </p:cNvSpPr>
          <p:nvPr>
            <p:ph sz="half" idx="2"/>
          </p:nvPr>
        </p:nvSpPr>
        <p:spPr>
          <a:xfrm>
            <a:off x="396842" y="993755"/>
            <a:ext cx="9001188" cy="5786478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Оборудование и инвентарь, перемещаемые на территории участков, предусмотренных в настоящем пункте, подлежат дезинфекции с использованием дезинфицирующих средств согласно инструкциям по их применению;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При организации работ по выпуску в водный объект, изъятию из водного объекта, сортировке и пересадке рыб и иных водных животных в береговой зоне водного объекта должна проводиться дезинфекция аэрозолями дезинфицирующих средств тары, инвентаря, а также специальной одежды и обуви персонала, прибывшего для проведения указанных работ. Дезинфекция должна проводиться на расстоянии не ближе 100 м от береговой линии (границы водного объекта);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Работы по выпуску в водный объект, изъятию из водного объекта, сортировке и пересадке рыб, иных водных животных должны проводиться непосредственно в пределах береговой полосы водного объекта.</a:t>
            </a:r>
            <a:endParaRPr lang="ru-RU" dirty="0"/>
          </a:p>
        </p:txBody>
      </p:sp>
      <p:sp>
        <p:nvSpPr>
          <p:cNvPr id="16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E41EE0-EC2A-405C-8890-2CFCF72AF941}" type="slidenum">
              <a:rPr lang="ru-RU" sz="1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30</a:t>
            </a:fld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0" name="Заголовок 1"/>
          <p:cNvSpPr txBox="1">
            <a:spLocks/>
          </p:cNvSpPr>
          <p:nvPr/>
        </p:nvSpPr>
        <p:spPr bwMode="auto">
          <a:xfrm>
            <a:off x="503238" y="406400"/>
            <a:ext cx="9064625" cy="444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3000"/>
              </a:lnSpc>
            </a:pPr>
            <a:r>
              <a:rPr lang="ru-RU" sz="2000" b="1" spc="83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требования к содержанию рыб, иных водных животных: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1" name="Line 5"/>
          <p:cNvSpPr>
            <a:spLocks noChangeShapeType="1"/>
          </p:cNvSpPr>
          <p:nvPr/>
        </p:nvSpPr>
        <p:spPr bwMode="auto">
          <a:xfrm>
            <a:off x="682594" y="850879"/>
            <a:ext cx="8758238" cy="1587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1420" tIns="45711" rIns="91420" bIns="45711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9010650" y="1588"/>
            <a:ext cx="841375" cy="404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9187" tIns="51577" rIns="99187" bIns="51577" anchor="b"/>
          <a:lstStyle/>
          <a:p>
            <a:pPr algn="r">
              <a:lnSpc>
                <a:spcPct val="87000"/>
              </a:lnSpc>
              <a:tabLst>
                <a:tab pos="0" algn="l"/>
                <a:tab pos="490538" algn="l"/>
                <a:tab pos="985838" algn="l"/>
                <a:tab pos="1481138" algn="l"/>
                <a:tab pos="1976438" algn="l"/>
                <a:tab pos="2471738" algn="l"/>
                <a:tab pos="2967038" algn="l"/>
                <a:tab pos="3462338" algn="l"/>
                <a:tab pos="3957638" algn="l"/>
                <a:tab pos="4452938" algn="l"/>
                <a:tab pos="4948238" algn="l"/>
                <a:tab pos="5443538" algn="l"/>
                <a:tab pos="5938838" algn="l"/>
                <a:tab pos="6434138" algn="l"/>
                <a:tab pos="6929438" algn="l"/>
                <a:tab pos="7424738" algn="l"/>
                <a:tab pos="7918450" algn="l"/>
                <a:tab pos="8413750" algn="l"/>
                <a:tab pos="8909050" algn="l"/>
                <a:tab pos="9402763" algn="l"/>
                <a:tab pos="9898063" algn="l"/>
              </a:tabLs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50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sz="1400">
                <a:solidFill>
                  <a:srgbClr val="277600"/>
                </a:solidFill>
                <a:latin typeface="Times New Roman" pitchFamily="18" charset="0"/>
              </a:rPr>
              <a:t>Североморское межрегиональное </a:t>
            </a:r>
            <a:r>
              <a:rPr lang="en-GB" sz="1400">
                <a:solidFill>
                  <a:srgbClr val="277600"/>
                </a:solidFill>
                <a:latin typeface="Times New Roman" pitchFamily="18" charset="0"/>
              </a:rPr>
              <a:t>Управление Россельхознадзора</a:t>
            </a:r>
          </a:p>
        </p:txBody>
      </p:sp>
      <p:pic>
        <p:nvPicPr>
          <p:cNvPr id="1331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3317" name="Line 8"/>
          <p:cNvSpPr>
            <a:spLocks noChangeShapeType="1"/>
          </p:cNvSpPr>
          <p:nvPr/>
        </p:nvSpPr>
        <p:spPr bwMode="auto">
          <a:xfrm>
            <a:off x="1035050" y="701992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8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Содержимое 14"/>
          <p:cNvSpPr>
            <a:spLocks noGrp="1"/>
          </p:cNvSpPr>
          <p:nvPr>
            <p:ph sz="half" idx="2"/>
          </p:nvPr>
        </p:nvSpPr>
        <p:spPr>
          <a:xfrm>
            <a:off x="396842" y="1136631"/>
            <a:ext cx="9001188" cy="5643602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ВБР, ввозимые на производственный участок или вывозимые с производственного участка, подлежат обособленному содержанию от других ВБР, содержащихся на производственном участке (далее –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карантинирование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Карантинирование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ВБР осуществляется на карантинных участках, предназначенных для проведения клинического осмотра  ВБР, диагностических исследований и обработок, предусмотренных планами диагностических исследований, ветеринарно-профилактических и противоэпизоотических мероприятий в хозяйствах всех форм собственности на территории субъекта Российской Федерации на соответствующий год  (далее - Планы противоэпизоотических мероприятий);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Период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карантинирования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ВБР составляет не менее 30 суток со дня их ввоза на производственный участок или до дня их вывоза с производственного участка;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При комплектовании технологических (производственных) групп по принципу «все свободно - все занято» и содержании одновозрастных групп ВБР  одного биологического вида в садках, других технических средствах допускается проведение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карантинирования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рыб непосредственно на обособленном производственном участке;</a:t>
            </a:r>
            <a:endParaRPr lang="ru-RU" dirty="0"/>
          </a:p>
        </p:txBody>
      </p:sp>
      <p:sp>
        <p:nvSpPr>
          <p:cNvPr id="16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E41EE0-EC2A-405C-8890-2CFCF72AF941}" type="slidenum">
              <a:rPr lang="ru-RU" sz="1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31</a:t>
            </a:fld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0" name="Заголовок 1"/>
          <p:cNvSpPr txBox="1">
            <a:spLocks/>
          </p:cNvSpPr>
          <p:nvPr/>
        </p:nvSpPr>
        <p:spPr bwMode="auto">
          <a:xfrm>
            <a:off x="468280" y="493690"/>
            <a:ext cx="9064625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3000"/>
              </a:lnSpc>
            </a:pPr>
            <a:r>
              <a:rPr lang="ru-RU" sz="2000" b="1" spc="83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к осуществлению мероприятий</a:t>
            </a:r>
            <a:br>
              <a:rPr lang="ru-RU" sz="2000" b="1" spc="83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pc="83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b="1" spc="83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карантинированию</a:t>
            </a:r>
            <a:r>
              <a:rPr lang="ru-RU" sz="2000" b="1" spc="83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рыб, иных водных животных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1" name="Line 5"/>
          <p:cNvSpPr>
            <a:spLocks noChangeShapeType="1"/>
          </p:cNvSpPr>
          <p:nvPr/>
        </p:nvSpPr>
        <p:spPr bwMode="auto">
          <a:xfrm>
            <a:off x="682594" y="1136631"/>
            <a:ext cx="8758238" cy="1587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1420" tIns="45711" rIns="91420" bIns="45711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9010650" y="1588"/>
            <a:ext cx="841375" cy="404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9187" tIns="51577" rIns="99187" bIns="51577" anchor="b"/>
          <a:lstStyle/>
          <a:p>
            <a:pPr algn="r">
              <a:lnSpc>
                <a:spcPct val="87000"/>
              </a:lnSpc>
              <a:tabLst>
                <a:tab pos="0" algn="l"/>
                <a:tab pos="490538" algn="l"/>
                <a:tab pos="985838" algn="l"/>
                <a:tab pos="1481138" algn="l"/>
                <a:tab pos="1976438" algn="l"/>
                <a:tab pos="2471738" algn="l"/>
                <a:tab pos="2967038" algn="l"/>
                <a:tab pos="3462338" algn="l"/>
                <a:tab pos="3957638" algn="l"/>
                <a:tab pos="4452938" algn="l"/>
                <a:tab pos="4948238" algn="l"/>
                <a:tab pos="5443538" algn="l"/>
                <a:tab pos="5938838" algn="l"/>
                <a:tab pos="6434138" algn="l"/>
                <a:tab pos="6929438" algn="l"/>
                <a:tab pos="7424738" algn="l"/>
                <a:tab pos="7918450" algn="l"/>
                <a:tab pos="8413750" algn="l"/>
                <a:tab pos="8909050" algn="l"/>
                <a:tab pos="9402763" algn="l"/>
                <a:tab pos="9898063" algn="l"/>
              </a:tabLs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50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sz="1400">
                <a:solidFill>
                  <a:srgbClr val="277600"/>
                </a:solidFill>
                <a:latin typeface="Times New Roman" pitchFamily="18" charset="0"/>
              </a:rPr>
              <a:t>Североморское межрегиональное </a:t>
            </a:r>
            <a:r>
              <a:rPr lang="en-GB" sz="1400">
                <a:solidFill>
                  <a:srgbClr val="277600"/>
                </a:solidFill>
                <a:latin typeface="Times New Roman" pitchFamily="18" charset="0"/>
              </a:rPr>
              <a:t>Управление Россельхознадзора</a:t>
            </a:r>
          </a:p>
        </p:txBody>
      </p:sp>
      <p:pic>
        <p:nvPicPr>
          <p:cNvPr id="1331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3317" name="Line 8"/>
          <p:cNvSpPr>
            <a:spLocks noChangeShapeType="1"/>
          </p:cNvSpPr>
          <p:nvPr/>
        </p:nvSpPr>
        <p:spPr bwMode="auto">
          <a:xfrm>
            <a:off x="1035050" y="701992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8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Содержимое 14"/>
          <p:cNvSpPr>
            <a:spLocks noGrp="1"/>
          </p:cNvSpPr>
          <p:nvPr>
            <p:ph sz="half" idx="2"/>
          </p:nvPr>
        </p:nvSpPr>
        <p:spPr>
          <a:xfrm>
            <a:off x="396842" y="1136631"/>
            <a:ext cx="9001188" cy="5643602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 случае обнаружения при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карантинировании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ВБР, больных заразными болезнями, ветеринарные мероприятия проводятся в соответствии с ветеринарными правилами осуществления профилактических, диагностических, лечебных, ограничительных и иных мероприятий, установления и отмены карантина и иных ограничений, направленных на предотвращение распространения и ликвидацию очагов заразных и иных болезней животных, утверждаемыми Минсельхозом России в соответствии со ст. 2.2  Закона «О ветеринарии».</a:t>
            </a:r>
          </a:p>
          <a:p>
            <a:pPr algn="ctr">
              <a:buNone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Карантинирование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не проводится в следующих случаях: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комплектования собственного стада клинически здоровыми ВБР, ввозимыми с обособленных производственных участков, принадлежащих одному физическому или юридическому лицу;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Вывоза клинически здоровых ВБР, полученных от клинически здоровых производителей, в целях выпуска в водные объекты;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Ввоза ВБР для содержания на участке реализации продукции при наличии ветеринарных сопроводительных документов, подтверждающих благополучие территории вывоза ВБР по заразным болезням рыб, иных водных животных.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/>
          </a:p>
        </p:txBody>
      </p:sp>
      <p:sp>
        <p:nvSpPr>
          <p:cNvPr id="16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E41EE0-EC2A-405C-8890-2CFCF72AF941}" type="slidenum">
              <a:rPr lang="ru-RU" sz="1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32</a:t>
            </a:fld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0" name="Заголовок 1"/>
          <p:cNvSpPr txBox="1">
            <a:spLocks/>
          </p:cNvSpPr>
          <p:nvPr/>
        </p:nvSpPr>
        <p:spPr bwMode="auto">
          <a:xfrm>
            <a:off x="468280" y="493690"/>
            <a:ext cx="9064625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3000"/>
              </a:lnSpc>
            </a:pPr>
            <a:r>
              <a:rPr lang="ru-RU" sz="2000" b="1" spc="83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к осуществлению мероприятий</a:t>
            </a:r>
            <a:br>
              <a:rPr lang="ru-RU" sz="2000" b="1" spc="83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pc="83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b="1" spc="83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карантинированию</a:t>
            </a:r>
            <a:r>
              <a:rPr lang="ru-RU" sz="2000" b="1" spc="83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рыб, иных водных животных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1" name="Line 5"/>
          <p:cNvSpPr>
            <a:spLocks noChangeShapeType="1"/>
          </p:cNvSpPr>
          <p:nvPr/>
        </p:nvSpPr>
        <p:spPr bwMode="auto">
          <a:xfrm>
            <a:off x="682594" y="1136631"/>
            <a:ext cx="8758238" cy="1587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1420" tIns="45711" rIns="91420" bIns="45711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9010650" y="1588"/>
            <a:ext cx="841375" cy="404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9187" tIns="51577" rIns="99187" bIns="51577" anchor="b"/>
          <a:lstStyle/>
          <a:p>
            <a:pPr algn="r">
              <a:lnSpc>
                <a:spcPct val="87000"/>
              </a:lnSpc>
              <a:tabLst>
                <a:tab pos="0" algn="l"/>
                <a:tab pos="490538" algn="l"/>
                <a:tab pos="985838" algn="l"/>
                <a:tab pos="1481138" algn="l"/>
                <a:tab pos="1976438" algn="l"/>
                <a:tab pos="2471738" algn="l"/>
                <a:tab pos="2967038" algn="l"/>
                <a:tab pos="3462338" algn="l"/>
                <a:tab pos="3957638" algn="l"/>
                <a:tab pos="4452938" algn="l"/>
                <a:tab pos="4948238" algn="l"/>
                <a:tab pos="5443538" algn="l"/>
                <a:tab pos="5938838" algn="l"/>
                <a:tab pos="6434138" algn="l"/>
                <a:tab pos="6929438" algn="l"/>
                <a:tab pos="7424738" algn="l"/>
                <a:tab pos="7918450" algn="l"/>
                <a:tab pos="8413750" algn="l"/>
                <a:tab pos="8909050" algn="l"/>
                <a:tab pos="9402763" algn="l"/>
                <a:tab pos="9898063" algn="l"/>
              </a:tabLs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50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sz="1400">
                <a:solidFill>
                  <a:srgbClr val="277600"/>
                </a:solidFill>
                <a:latin typeface="Times New Roman" pitchFamily="18" charset="0"/>
              </a:rPr>
              <a:t>Североморское межрегиональное </a:t>
            </a:r>
            <a:r>
              <a:rPr lang="en-GB" sz="1400">
                <a:solidFill>
                  <a:srgbClr val="277600"/>
                </a:solidFill>
                <a:latin typeface="Times New Roman" pitchFamily="18" charset="0"/>
              </a:rPr>
              <a:t>Управление Россельхознадзора</a:t>
            </a:r>
          </a:p>
        </p:txBody>
      </p:sp>
      <p:pic>
        <p:nvPicPr>
          <p:cNvPr id="1331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3317" name="Line 8"/>
          <p:cNvSpPr>
            <a:spLocks noChangeShapeType="1"/>
          </p:cNvSpPr>
          <p:nvPr/>
        </p:nvSpPr>
        <p:spPr bwMode="auto">
          <a:xfrm>
            <a:off x="1035050" y="701992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8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Содержимое 14"/>
          <p:cNvSpPr>
            <a:spLocks noGrp="1"/>
          </p:cNvSpPr>
          <p:nvPr>
            <p:ph sz="half" idx="2"/>
          </p:nvPr>
        </p:nvSpPr>
        <p:spPr>
          <a:xfrm>
            <a:off x="396842" y="1136631"/>
            <a:ext cx="9001188" cy="5643602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ВБР подлежат осмотру, диагностическим исследованиям, вакцинациям и обработкам в соответствии с Планами противоэпизоотических мероприятий, а также профилактическим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антипаразитарным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обработкам при пересадках из одного водоема в другой;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Осмотр с проведением лабораторных (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ихтиопатологических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) исследований ВБР, содержащихся на обособленных производственных участках, должен проводиться не реже 4 раз в год, а на необособленных - не реже 2 раз в год;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Лабораторные (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ихтиопатологические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) исследования ВБР  должны проводиться в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ихтиопатологических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лабораториях, расположенных на участках, предназначенных для содержания производителей и ремонтного молодняка, инкубации икры, на карантинных участках, или в лабораториях (испытательных центрах), входящих в систему органов и организаций Государственной ветеринарной службы Российской Федерации, или в иных лабораториях (испытательных центрах), аккредитованных в национальной системе аккредитации;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Емкости для ветеринарных обработок должны быть оборудованы системой независимого водоснабжения, а также должны предусматривать сброс использованной воды в канализационные системы или бессточные отстойники, не связанные гидрологической связью с водными объектами;</a:t>
            </a:r>
          </a:p>
          <a:p>
            <a:pPr algn="just"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16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E41EE0-EC2A-405C-8890-2CFCF72AF941}" type="slidenum">
              <a:rPr lang="ru-RU" sz="1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33</a:t>
            </a:fld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0" name="Заголовок 1"/>
          <p:cNvSpPr txBox="1">
            <a:spLocks/>
          </p:cNvSpPr>
          <p:nvPr/>
        </p:nvSpPr>
        <p:spPr bwMode="auto">
          <a:xfrm>
            <a:off x="468280" y="207937"/>
            <a:ext cx="9064625" cy="571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3000"/>
              </a:lnSpc>
            </a:pPr>
            <a:r>
              <a:rPr lang="ru-RU" sz="2000" b="1" spc="83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   к  осуществлению   обязательных</a:t>
            </a:r>
            <a:br>
              <a:rPr lang="ru-RU" sz="2000" b="1" spc="83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pc="83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профилактических    мероприятий    и диагностических</a:t>
            </a:r>
            <a:br>
              <a:rPr lang="ru-RU" sz="2000" b="1" spc="83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pc="83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исследований рыб,   иных   водных   животных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1" name="Line 5"/>
          <p:cNvSpPr>
            <a:spLocks noChangeShapeType="1"/>
          </p:cNvSpPr>
          <p:nvPr/>
        </p:nvSpPr>
        <p:spPr bwMode="auto">
          <a:xfrm>
            <a:off x="682594" y="1136631"/>
            <a:ext cx="8758238" cy="1587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1420" tIns="45711" rIns="91420" bIns="45711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9010650" y="1588"/>
            <a:ext cx="841375" cy="404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9187" tIns="51577" rIns="99187" bIns="51577" anchor="b"/>
          <a:lstStyle/>
          <a:p>
            <a:pPr algn="r">
              <a:lnSpc>
                <a:spcPct val="87000"/>
              </a:lnSpc>
              <a:tabLst>
                <a:tab pos="0" algn="l"/>
                <a:tab pos="490538" algn="l"/>
                <a:tab pos="985838" algn="l"/>
                <a:tab pos="1481138" algn="l"/>
                <a:tab pos="1976438" algn="l"/>
                <a:tab pos="2471738" algn="l"/>
                <a:tab pos="2967038" algn="l"/>
                <a:tab pos="3462338" algn="l"/>
                <a:tab pos="3957638" algn="l"/>
                <a:tab pos="4452938" algn="l"/>
                <a:tab pos="4948238" algn="l"/>
                <a:tab pos="5443538" algn="l"/>
                <a:tab pos="5938838" algn="l"/>
                <a:tab pos="6434138" algn="l"/>
                <a:tab pos="6929438" algn="l"/>
                <a:tab pos="7424738" algn="l"/>
                <a:tab pos="7918450" algn="l"/>
                <a:tab pos="8413750" algn="l"/>
                <a:tab pos="8909050" algn="l"/>
                <a:tab pos="9402763" algn="l"/>
                <a:tab pos="9898063" algn="l"/>
              </a:tabLs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50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sz="1400">
                <a:solidFill>
                  <a:srgbClr val="277600"/>
                </a:solidFill>
                <a:latin typeface="Times New Roman" pitchFamily="18" charset="0"/>
              </a:rPr>
              <a:t>Североморское межрегиональное </a:t>
            </a:r>
            <a:r>
              <a:rPr lang="en-GB" sz="1400">
                <a:solidFill>
                  <a:srgbClr val="277600"/>
                </a:solidFill>
                <a:latin typeface="Times New Roman" pitchFamily="18" charset="0"/>
              </a:rPr>
              <a:t>Управление Россельхознадзора</a:t>
            </a:r>
          </a:p>
        </p:txBody>
      </p:sp>
      <p:pic>
        <p:nvPicPr>
          <p:cNvPr id="1331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3317" name="Line 8"/>
          <p:cNvSpPr>
            <a:spLocks noChangeShapeType="1"/>
          </p:cNvSpPr>
          <p:nvPr/>
        </p:nvSpPr>
        <p:spPr bwMode="auto">
          <a:xfrm>
            <a:off x="1035050" y="701992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8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Содержимое 14"/>
          <p:cNvSpPr>
            <a:spLocks noGrp="1"/>
          </p:cNvSpPr>
          <p:nvPr>
            <p:ph sz="half" idx="2"/>
          </p:nvPr>
        </p:nvSpPr>
        <p:spPr>
          <a:xfrm>
            <a:off x="396842" y="1136631"/>
            <a:ext cx="9001188" cy="5643602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Бассейны, каналы, а также инвентарь и оборудование, используемые при содержании рыб и иных водных животных, подлежат дезинфекции с использованием дезинфицирующих средств согласно инструкциям по их применению;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Содержание рыб и иных водных животных в границах рыбоводного участка, на котором размещены садки, другие технические средства, допускается не менее чем через 60 календарных дней после дня изъятия из садков, других технических средств рыб и иных водных животных;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Садки, другие технические средства могут быть использованы повторно после проведения дезинфекции с использованием дезинфицирующих средств согласно инструкциям по их применению.</a:t>
            </a:r>
            <a:endParaRPr lang="ru-RU" sz="1900" dirty="0"/>
          </a:p>
        </p:txBody>
      </p:sp>
      <p:sp>
        <p:nvSpPr>
          <p:cNvPr id="16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E41EE0-EC2A-405C-8890-2CFCF72AF941}" type="slidenum">
              <a:rPr lang="ru-RU" sz="1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34</a:t>
            </a:fld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0" name="Заголовок 1"/>
          <p:cNvSpPr txBox="1">
            <a:spLocks/>
          </p:cNvSpPr>
          <p:nvPr/>
        </p:nvSpPr>
        <p:spPr bwMode="auto">
          <a:xfrm>
            <a:off x="468280" y="207937"/>
            <a:ext cx="9064625" cy="571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3000"/>
              </a:lnSpc>
            </a:pPr>
            <a:r>
              <a:rPr lang="ru-RU" sz="2000" b="1" spc="83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   к  осуществлению   обязательных</a:t>
            </a:r>
            <a:br>
              <a:rPr lang="ru-RU" sz="2000" b="1" spc="83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pc="83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профилактических    мероприятий    и диагностических</a:t>
            </a:r>
            <a:br>
              <a:rPr lang="ru-RU" sz="2000" b="1" spc="83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pc="83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исследований рыб,   иных   водных   животных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1" name="Line 5"/>
          <p:cNvSpPr>
            <a:spLocks noChangeShapeType="1"/>
          </p:cNvSpPr>
          <p:nvPr/>
        </p:nvSpPr>
        <p:spPr bwMode="auto">
          <a:xfrm>
            <a:off x="682594" y="1136631"/>
            <a:ext cx="8758238" cy="1587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1420" tIns="45711" rIns="91420" bIns="45711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9010650" y="1588"/>
            <a:ext cx="841375" cy="404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9187" tIns="51577" rIns="99187" bIns="51577" anchor="b"/>
          <a:lstStyle/>
          <a:p>
            <a:pPr algn="r">
              <a:lnSpc>
                <a:spcPct val="87000"/>
              </a:lnSpc>
              <a:tabLst>
                <a:tab pos="0" algn="l"/>
                <a:tab pos="490538" algn="l"/>
                <a:tab pos="985838" algn="l"/>
                <a:tab pos="1481138" algn="l"/>
                <a:tab pos="1976438" algn="l"/>
                <a:tab pos="2471738" algn="l"/>
                <a:tab pos="2967038" algn="l"/>
                <a:tab pos="3462338" algn="l"/>
                <a:tab pos="3957638" algn="l"/>
                <a:tab pos="4452938" algn="l"/>
                <a:tab pos="4948238" algn="l"/>
                <a:tab pos="5443538" algn="l"/>
                <a:tab pos="5938838" algn="l"/>
                <a:tab pos="6434138" algn="l"/>
                <a:tab pos="6929438" algn="l"/>
                <a:tab pos="7424738" algn="l"/>
                <a:tab pos="7918450" algn="l"/>
                <a:tab pos="8413750" algn="l"/>
                <a:tab pos="8909050" algn="l"/>
                <a:tab pos="9402763" algn="l"/>
                <a:tab pos="9898063" algn="l"/>
              </a:tabLs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50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sz="1400">
                <a:solidFill>
                  <a:srgbClr val="277600"/>
                </a:solidFill>
                <a:latin typeface="Times New Roman" pitchFamily="18" charset="0"/>
              </a:rPr>
              <a:t>Североморское межрегиональное </a:t>
            </a:r>
            <a:r>
              <a:rPr lang="en-GB" sz="1400">
                <a:solidFill>
                  <a:srgbClr val="277600"/>
                </a:solidFill>
                <a:latin typeface="Times New Roman" pitchFamily="18" charset="0"/>
              </a:rPr>
              <a:t>Управление Россельхознадзора</a:t>
            </a:r>
          </a:p>
        </p:txBody>
      </p:sp>
      <p:pic>
        <p:nvPicPr>
          <p:cNvPr id="1331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3317" name="Line 8"/>
          <p:cNvSpPr>
            <a:spLocks noChangeShapeType="1"/>
          </p:cNvSpPr>
          <p:nvPr/>
        </p:nvSpPr>
        <p:spPr bwMode="auto">
          <a:xfrm>
            <a:off x="1035050" y="701992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8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Содержимое 14"/>
          <p:cNvSpPr>
            <a:spLocks noGrp="1"/>
          </p:cNvSpPr>
          <p:nvPr>
            <p:ph sz="half" idx="2"/>
          </p:nvPr>
        </p:nvSpPr>
        <p:spPr>
          <a:xfrm>
            <a:off x="396842" y="636565"/>
            <a:ext cx="9001188" cy="6143668"/>
          </a:xfrm>
        </p:spPr>
        <p:txBody>
          <a:bodyPr/>
          <a:lstStyle/>
          <a:p>
            <a:pPr algn="ctr">
              <a:buNone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при ввозе на таможенную территорию Таможенного</a:t>
            </a:r>
            <a:br>
              <a:rPr lang="ru-RU" sz="1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союза и (или) перемещении между Сторонами живых рыб,</a:t>
            </a:r>
            <a:br>
              <a:rPr lang="ru-RU" sz="1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беспозвоночных и других пойкилотермных водных животных,</a:t>
            </a:r>
            <a:br>
              <a:rPr lang="ru-RU" sz="1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их оплодотворенной икры, спермы, личинок, предназначенных</a:t>
            </a:r>
            <a:br>
              <a:rPr lang="ru-RU" sz="1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для продуктивного выращивания, племенного</a:t>
            </a:r>
            <a:br>
              <a:rPr lang="ru-RU" sz="1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и иного использования</a:t>
            </a:r>
            <a:br>
              <a:rPr lang="ru-RU" sz="1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(Гл. 17 Коллегии  Евразийской Экономической Комиссии Решение  от 4 декабря</a:t>
            </a:r>
            <a:br>
              <a:rPr lang="ru-RU" sz="1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2012 г. № 254 о внесении изменений  в  Единые ветеринарные (ветеринарно-санитарные) требования,</a:t>
            </a:r>
            <a:br>
              <a:rPr lang="ru-RU" sz="1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предъявляемые к товарам, подлежащим ветеринарному контролю (надзору).</a:t>
            </a:r>
            <a:endParaRPr lang="ru-RU" sz="19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 ввозу на единую таможенную территорию Таможенного союза и (или) перемещению между Сторонами допускаются живые рыбы, беспозвоночные и другие пойкилотермные водные животные, их оплодотворенная икра, сперма, личинки, предназначенные для продуктивного выращивания, племенного и иного использования, добытые в природных водоемах или происходящие из хозяйств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аквакультуры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признанных свободными в течение последних 24 месяцев от болезней пойкилотермных водных животных и чувствительных к ним видов, приведенных в перечне специфических болезней пойкилотермных водных животных и чувствительных к ним видов.</a:t>
            </a:r>
            <a:endParaRPr lang="ru-RU" sz="1900" b="1" i="1" dirty="0"/>
          </a:p>
        </p:txBody>
      </p:sp>
      <p:sp>
        <p:nvSpPr>
          <p:cNvPr id="16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E41EE0-EC2A-405C-8890-2CFCF72AF941}" type="slidenum">
              <a:rPr lang="ru-RU" sz="1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35</a:t>
            </a:fld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0" name="Заголовок 1"/>
          <p:cNvSpPr txBox="1">
            <a:spLocks/>
          </p:cNvSpPr>
          <p:nvPr/>
        </p:nvSpPr>
        <p:spPr bwMode="auto">
          <a:xfrm>
            <a:off x="468280" y="207938"/>
            <a:ext cx="9064625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3000"/>
              </a:lnSpc>
            </a:pPr>
            <a:r>
              <a:rPr lang="ru-RU" sz="2000" b="1" spc="83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ВЕТЕРИНАРНЫЕ ТРЕБОВАНИЯ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1" name="Line 5"/>
          <p:cNvSpPr>
            <a:spLocks noChangeShapeType="1"/>
          </p:cNvSpPr>
          <p:nvPr/>
        </p:nvSpPr>
        <p:spPr bwMode="auto">
          <a:xfrm>
            <a:off x="754032" y="565127"/>
            <a:ext cx="8758238" cy="1587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1420" tIns="45711" rIns="91420" bIns="45711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9010650" y="1588"/>
            <a:ext cx="841375" cy="404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9187" tIns="51577" rIns="99187" bIns="51577" anchor="b"/>
          <a:lstStyle/>
          <a:p>
            <a:pPr algn="r">
              <a:lnSpc>
                <a:spcPct val="87000"/>
              </a:lnSpc>
              <a:tabLst>
                <a:tab pos="0" algn="l"/>
                <a:tab pos="490538" algn="l"/>
                <a:tab pos="985838" algn="l"/>
                <a:tab pos="1481138" algn="l"/>
                <a:tab pos="1976438" algn="l"/>
                <a:tab pos="2471738" algn="l"/>
                <a:tab pos="2967038" algn="l"/>
                <a:tab pos="3462338" algn="l"/>
                <a:tab pos="3957638" algn="l"/>
                <a:tab pos="4452938" algn="l"/>
                <a:tab pos="4948238" algn="l"/>
                <a:tab pos="5443538" algn="l"/>
                <a:tab pos="5938838" algn="l"/>
                <a:tab pos="6434138" algn="l"/>
                <a:tab pos="6929438" algn="l"/>
                <a:tab pos="7424738" algn="l"/>
                <a:tab pos="7918450" algn="l"/>
                <a:tab pos="8413750" algn="l"/>
                <a:tab pos="8909050" algn="l"/>
                <a:tab pos="9402763" algn="l"/>
                <a:tab pos="9898063" algn="l"/>
              </a:tabLs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50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sz="1400">
                <a:solidFill>
                  <a:srgbClr val="277600"/>
                </a:solidFill>
                <a:latin typeface="Times New Roman" pitchFamily="18" charset="0"/>
              </a:rPr>
              <a:t>Североморское межрегиональное </a:t>
            </a:r>
            <a:r>
              <a:rPr lang="en-GB" sz="1400">
                <a:solidFill>
                  <a:srgbClr val="277600"/>
                </a:solidFill>
                <a:latin typeface="Times New Roman" pitchFamily="18" charset="0"/>
              </a:rPr>
              <a:t>Управление Россельхознадзора</a:t>
            </a:r>
          </a:p>
        </p:txBody>
      </p:sp>
      <p:pic>
        <p:nvPicPr>
          <p:cNvPr id="1331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3317" name="Line 8"/>
          <p:cNvSpPr>
            <a:spLocks noChangeShapeType="1"/>
          </p:cNvSpPr>
          <p:nvPr/>
        </p:nvSpPr>
        <p:spPr bwMode="auto">
          <a:xfrm>
            <a:off x="1035050" y="701992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8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Содержимое 14"/>
          <p:cNvSpPr>
            <a:spLocks noGrp="1"/>
          </p:cNvSpPr>
          <p:nvPr>
            <p:ph sz="half" idx="2"/>
          </p:nvPr>
        </p:nvSpPr>
        <p:spPr>
          <a:xfrm>
            <a:off x="396842" y="636565"/>
            <a:ext cx="9001188" cy="6143668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ввозимые на единую таможенную территорию Таможенного союза и (или) перемещаемые между Сторонами допускаются добытые в природных водоемах живые рыбы, беспозвоночные и другие пойкилотермные водные животные, прошедшие карантин продолжительностью не менее 30 суток при температуре выше 12 °C в условиях карантинного предприятия (участка), зарегистрированного в государственной ветеринарной службе, под наблюдением ветеринарного врача. В период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карантинирования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проводятся визуальный осмотр репрезентативной выборки живых рыб, беспозвоночных и других пойкилотермных водных животных и их клинические исследования на наличие специфических заболеваний в соответствии с указанным в настоящей главе перечнем специфических болезней пойкилотермных водных животных и чувствительных к ним видов.</a:t>
            </a:r>
          </a:p>
          <a:p>
            <a:pPr algn="just">
              <a:buNone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9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Ветеринарный контроль в отношении животных производится при их погрузке и в месте назначения с обязательным проведением карантинных мероприятий в хозяйстве - отправителе и хозяйстве - получателе животных (п. 4.3 Гл.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Решения Комиссии Таможенного союза от 18.06.2010 № 317).</a:t>
            </a:r>
            <a:endParaRPr lang="ru-RU" sz="1900" b="1" i="1" dirty="0"/>
          </a:p>
        </p:txBody>
      </p:sp>
      <p:sp>
        <p:nvSpPr>
          <p:cNvPr id="16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E41EE0-EC2A-405C-8890-2CFCF72AF941}" type="slidenum">
              <a:rPr lang="ru-RU" sz="1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36</a:t>
            </a:fld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0" name="Заголовок 1"/>
          <p:cNvSpPr txBox="1">
            <a:spLocks/>
          </p:cNvSpPr>
          <p:nvPr/>
        </p:nvSpPr>
        <p:spPr bwMode="auto">
          <a:xfrm>
            <a:off x="468280" y="207938"/>
            <a:ext cx="9064625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3000"/>
              </a:lnSpc>
            </a:pP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1" name="Line 5"/>
          <p:cNvSpPr>
            <a:spLocks noChangeShapeType="1"/>
          </p:cNvSpPr>
          <p:nvPr/>
        </p:nvSpPr>
        <p:spPr bwMode="auto">
          <a:xfrm>
            <a:off x="754032" y="565127"/>
            <a:ext cx="8758238" cy="1587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1420" tIns="45711" rIns="91420" bIns="45711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9010650" y="1588"/>
            <a:ext cx="841375" cy="404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9187" tIns="51577" rIns="99187" bIns="51577" anchor="b"/>
          <a:lstStyle/>
          <a:p>
            <a:pPr algn="r">
              <a:lnSpc>
                <a:spcPct val="87000"/>
              </a:lnSpc>
              <a:tabLst>
                <a:tab pos="0" algn="l"/>
                <a:tab pos="490538" algn="l"/>
                <a:tab pos="985838" algn="l"/>
                <a:tab pos="1481138" algn="l"/>
                <a:tab pos="1976438" algn="l"/>
                <a:tab pos="2471738" algn="l"/>
                <a:tab pos="2967038" algn="l"/>
                <a:tab pos="3462338" algn="l"/>
                <a:tab pos="3957638" algn="l"/>
                <a:tab pos="4452938" algn="l"/>
                <a:tab pos="4948238" algn="l"/>
                <a:tab pos="5443538" algn="l"/>
                <a:tab pos="5938838" algn="l"/>
                <a:tab pos="6434138" algn="l"/>
                <a:tab pos="6929438" algn="l"/>
                <a:tab pos="7424738" algn="l"/>
                <a:tab pos="7918450" algn="l"/>
                <a:tab pos="8413750" algn="l"/>
                <a:tab pos="8909050" algn="l"/>
                <a:tab pos="9402763" algn="l"/>
                <a:tab pos="9898063" algn="l"/>
              </a:tabLs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50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sz="1400">
                <a:solidFill>
                  <a:srgbClr val="277600"/>
                </a:solidFill>
                <a:latin typeface="Times New Roman" pitchFamily="18" charset="0"/>
              </a:rPr>
              <a:t>Североморское межрегиональное </a:t>
            </a:r>
            <a:r>
              <a:rPr lang="en-GB" sz="1400">
                <a:solidFill>
                  <a:srgbClr val="277600"/>
                </a:solidFill>
                <a:latin typeface="Times New Roman" pitchFamily="18" charset="0"/>
              </a:rPr>
              <a:t>Управление Россельхознадзора</a:t>
            </a:r>
          </a:p>
        </p:txBody>
      </p:sp>
      <p:pic>
        <p:nvPicPr>
          <p:cNvPr id="1331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3317" name="Line 8"/>
          <p:cNvSpPr>
            <a:spLocks noChangeShapeType="1"/>
          </p:cNvSpPr>
          <p:nvPr/>
        </p:nvSpPr>
        <p:spPr bwMode="auto">
          <a:xfrm>
            <a:off x="1035050" y="701992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8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Содержимое 14"/>
          <p:cNvSpPr>
            <a:spLocks noGrp="1"/>
          </p:cNvSpPr>
          <p:nvPr>
            <p:ph sz="half" idx="2"/>
          </p:nvPr>
        </p:nvSpPr>
        <p:spPr>
          <a:xfrm>
            <a:off x="396842" y="1208069"/>
            <a:ext cx="9001188" cy="5572164"/>
          </a:xfrm>
        </p:spPr>
        <p:txBody>
          <a:bodyPr/>
          <a:lstStyle/>
          <a:p>
            <a:pPr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Лабораторные исследования (испытания) проводятся в целях: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предотвращение ввоза и распространения на таможенной границе и таможенной территории Союза возбудителей заразных болезней животных;     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предотвращение ввоза и перемещения между территориями государств-членов товаров, подлежащих ветеринарному контролю (надзору), опасных в ветеринарно-санитарном отношении и (или) не соответствующих единым ветеринарным (ветеринарно-санитарным) требованиям Союза;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оценка ветеринарно-санитарного состояния объектов;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оценка эффективности применяемых уполномоченными органами государств-членов ветеринарно-санитарных мер (п. 4 Гл.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Решения от 10.11.2017 № 80).</a:t>
            </a:r>
          </a:p>
          <a:p>
            <a:pPr algn="just">
              <a:buNone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Товары, подлежащие ветеринарному контролю (надзору) и предназначенные для ввоза на территорию Союза или перемещения между территориями государств-членов, в отношении которых не предусмотрена процедура оценки соответствия требованиям технических регламентов Союза (Таможенного союза), должны исследоваться только в аккредитованных лабораториях (центрах) (п. 11 Гл.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Решения от 10.11.2017 № 80).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E41EE0-EC2A-405C-8890-2CFCF72AF941}" type="slidenum">
              <a:rPr lang="ru-RU" sz="1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37</a:t>
            </a:fld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0" name="Заголовок 1"/>
          <p:cNvSpPr txBox="1">
            <a:spLocks/>
          </p:cNvSpPr>
          <p:nvPr/>
        </p:nvSpPr>
        <p:spPr bwMode="auto">
          <a:xfrm>
            <a:off x="468280" y="136499"/>
            <a:ext cx="9064625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3000"/>
              </a:lnSpc>
            </a:pPr>
            <a:r>
              <a:rPr lang="ru-RU" sz="2000" b="1" spc="83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 соответствии с Решением от 10.11.2017 № 80 «Об утверждении правил организации проведения лабораторных исследований (испытаний) при осуществлении ветеринарного  контроля (надзора)»: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1" name="Line 5"/>
          <p:cNvSpPr>
            <a:spLocks noChangeShapeType="1"/>
          </p:cNvSpPr>
          <p:nvPr/>
        </p:nvSpPr>
        <p:spPr bwMode="auto">
          <a:xfrm>
            <a:off x="754032" y="1065193"/>
            <a:ext cx="8758238" cy="1587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1420" tIns="45711" rIns="91420" bIns="45711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bfbf96d5ab19fdb74c3bcf2c373f35a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79963" y="1371941"/>
            <a:ext cx="4699999" cy="4703798"/>
          </a:xfrm>
          <a:prstGeom prst="rect">
            <a:avLst/>
          </a:prstGeom>
        </p:spPr>
      </p:pic>
      <p:sp>
        <p:nvSpPr>
          <p:cNvPr id="8" name="TextBox 8"/>
          <p:cNvSpPr txBox="1"/>
          <p:nvPr/>
        </p:nvSpPr>
        <p:spPr>
          <a:xfrm>
            <a:off x="567036" y="1091953"/>
            <a:ext cx="3750610" cy="76944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034"/>
              </a:lnSpc>
            </a:pPr>
            <a:r>
              <a:rPr lang="ru-RU" sz="5200" dirty="0" smtClean="0">
                <a:solidFill>
                  <a:srgbClr val="73928F"/>
                </a:solidFill>
                <a:latin typeface="Bitter"/>
              </a:rPr>
              <a:t>Контакты</a:t>
            </a:r>
            <a:endParaRPr lang="en-US" sz="5200" dirty="0">
              <a:solidFill>
                <a:srgbClr val="73928F"/>
              </a:solidFill>
              <a:latin typeface="Bitter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630039" y="1987915"/>
            <a:ext cx="4249186" cy="102592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642"/>
              </a:lnSpc>
            </a:pPr>
            <a:r>
              <a:rPr lang="ru-RU" sz="15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Юридический адрес: Республика Карелия, г. Петрозаводск, ул. Мурманская, д.22</a:t>
            </a:r>
          </a:p>
          <a:p>
            <a:pPr>
              <a:lnSpc>
                <a:spcPts val="1642"/>
              </a:lnSpc>
            </a:pPr>
            <a:r>
              <a:rPr lang="ru-RU" sz="15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Фактический адрес: 163000, г. Архангельск, пр. Ломоносова, д.206</a:t>
            </a:r>
          </a:p>
          <a:p>
            <a:pPr>
              <a:lnSpc>
                <a:spcPts val="1642"/>
              </a:lnSpc>
            </a:pPr>
            <a:r>
              <a:rPr lang="ru-RU" sz="15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адрес электронной почты : rshn4@fsvps.gov.ru</a:t>
            </a:r>
            <a:endParaRPr lang="en-US" sz="15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"/>
              </a:ext>
            </a:extLst>
          </a:blip>
          <a:srcRect/>
          <a:stretch>
            <a:fillRect/>
          </a:stretch>
        </p:blipFill>
        <p:spPr>
          <a:xfrm>
            <a:off x="210013" y="3443852"/>
            <a:ext cx="252016" cy="335986"/>
          </a:xfrm>
          <a:prstGeom prst="rect">
            <a:avLst/>
          </a:prstGeom>
        </p:spPr>
      </p:pic>
      <p:sp>
        <p:nvSpPr>
          <p:cNvPr id="14" name="TextBox 14"/>
          <p:cNvSpPr txBox="1"/>
          <p:nvPr/>
        </p:nvSpPr>
        <p:spPr>
          <a:xfrm>
            <a:off x="672041" y="3443852"/>
            <a:ext cx="3182810" cy="10259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642"/>
              </a:lnSpc>
            </a:pPr>
            <a:r>
              <a:rPr lang="ru-RU" sz="15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8(8182) 65-97-65 – Приёмная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ts val="1642"/>
              </a:lnSpc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642"/>
              </a:lnSpc>
            </a:pPr>
            <a:r>
              <a:rPr lang="ru-RU" sz="15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8(8182)28-63-57; 28-66-36 - отдел ветеринарного надзора </a:t>
            </a:r>
          </a:p>
          <a:p>
            <a:pPr>
              <a:lnSpc>
                <a:spcPts val="1642"/>
              </a:lnSpc>
            </a:pPr>
            <a:endParaRPr lang="ru-RU" sz="12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672042" y="4731797"/>
            <a:ext cx="1050065" cy="20518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642"/>
              </a:lnSpc>
            </a:pPr>
            <a:r>
              <a:rPr lang="en-US" sz="1200" dirty="0" err="1" smtClean="0">
                <a:solidFill>
                  <a:srgbClr val="000000"/>
                </a:solidFill>
                <a:latin typeface="Agrandir"/>
              </a:rPr>
              <a:t>t.me</a:t>
            </a:r>
            <a:r>
              <a:rPr lang="en-US" sz="1200" dirty="0" smtClean="0">
                <a:solidFill>
                  <a:srgbClr val="000000"/>
                </a:solidFill>
                <a:latin typeface="Agrandir"/>
              </a:rPr>
              <a:t>/</a:t>
            </a:r>
            <a:r>
              <a:rPr lang="en-US" sz="1200" dirty="0" err="1" smtClean="0">
                <a:solidFill>
                  <a:srgbClr val="000000"/>
                </a:solidFill>
                <a:latin typeface="Agrandir"/>
              </a:rPr>
              <a:t>smurshn</a:t>
            </a:r>
            <a:endParaRPr lang="en-US" sz="1200" dirty="0">
              <a:solidFill>
                <a:srgbClr val="000000"/>
              </a:solidFill>
              <a:latin typeface="Agrandir"/>
            </a:endParaRPr>
          </a:p>
        </p:txBody>
      </p:sp>
      <p:pic>
        <p:nvPicPr>
          <p:cNvPr id="19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"/>
              </a:ext>
            </a:extLst>
          </a:blip>
          <a:srcRect/>
          <a:stretch>
            <a:fillRect/>
          </a:stretch>
        </p:blipFill>
        <p:spPr>
          <a:xfrm>
            <a:off x="210013" y="5795751"/>
            <a:ext cx="252016" cy="335986"/>
          </a:xfrm>
          <a:prstGeom prst="rect">
            <a:avLst/>
          </a:prstGeom>
        </p:spPr>
      </p:pic>
      <p:sp>
        <p:nvSpPr>
          <p:cNvPr id="20" name="TextBox 20"/>
          <p:cNvSpPr txBox="1"/>
          <p:nvPr/>
        </p:nvSpPr>
        <p:spPr>
          <a:xfrm>
            <a:off x="672042" y="5795751"/>
            <a:ext cx="1176073" cy="20518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642"/>
              </a:lnSpc>
            </a:pPr>
            <a:r>
              <a:rPr lang="en-US" sz="1200" dirty="0" smtClean="0">
                <a:solidFill>
                  <a:srgbClr val="000000"/>
                </a:solidFill>
                <a:latin typeface="Agrandir"/>
              </a:rPr>
              <a:t>10.fsvps.gov.ru</a:t>
            </a:r>
            <a:endParaRPr lang="en-US" sz="1200" dirty="0">
              <a:solidFill>
                <a:srgbClr val="000000"/>
              </a:solidFill>
              <a:latin typeface="Agrandir"/>
            </a:endParaRPr>
          </a:p>
        </p:txBody>
      </p:sp>
      <p:sp>
        <p:nvSpPr>
          <p:cNvPr id="23" name="TextBox 23"/>
          <p:cNvSpPr txBox="1"/>
          <p:nvPr/>
        </p:nvSpPr>
        <p:spPr>
          <a:xfrm>
            <a:off x="672042" y="5179777"/>
            <a:ext cx="3182810" cy="2051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642"/>
              </a:lnSpc>
            </a:pPr>
            <a:r>
              <a:rPr lang="en-US" sz="1200" dirty="0" smtClean="0">
                <a:solidFill>
                  <a:srgbClr val="000000"/>
                </a:solidFill>
                <a:latin typeface="Agrandir"/>
              </a:rPr>
              <a:t>vk.com/rshn10</a:t>
            </a:r>
            <a:endParaRPr lang="en-US" sz="1200" dirty="0">
              <a:solidFill>
                <a:srgbClr val="000000"/>
              </a:solidFill>
              <a:latin typeface="Agrandir"/>
            </a:endParaRPr>
          </a:p>
        </p:txBody>
      </p:sp>
      <p:pic>
        <p:nvPicPr>
          <p:cNvPr id="26" name="Рисунок 25" descr="pngwing.com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0013" y="5067782"/>
            <a:ext cx="273017" cy="363984"/>
          </a:xfrm>
          <a:prstGeom prst="rect">
            <a:avLst/>
          </a:prstGeom>
        </p:spPr>
      </p:pic>
      <p:pic>
        <p:nvPicPr>
          <p:cNvPr id="27" name="Рисунок 26" descr="pngwing.com (1)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0013" y="4619801"/>
            <a:ext cx="294018" cy="391983"/>
          </a:xfrm>
          <a:prstGeom prst="rect">
            <a:avLst/>
          </a:prstGeom>
        </p:spPr>
      </p:pic>
      <p:pic>
        <p:nvPicPr>
          <p:cNvPr id="28" name="Рисунок 27" descr="pngwing.com (2)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10013" y="1931917"/>
            <a:ext cx="336021" cy="447981"/>
          </a:xfrm>
          <a:prstGeom prst="rect">
            <a:avLst/>
          </a:prstGeom>
        </p:spPr>
      </p:pic>
      <p:grpSp>
        <p:nvGrpSpPr>
          <p:cNvPr id="2" name="Group 11"/>
          <p:cNvGrpSpPr/>
          <p:nvPr/>
        </p:nvGrpSpPr>
        <p:grpSpPr>
          <a:xfrm>
            <a:off x="0" y="500801"/>
            <a:ext cx="10080625" cy="468336"/>
            <a:chOff x="0" y="0"/>
            <a:chExt cx="4816593" cy="167848"/>
          </a:xfrm>
        </p:grpSpPr>
        <p:sp>
          <p:nvSpPr>
            <p:cNvPr id="16" name="Freeform 12"/>
            <p:cNvSpPr/>
            <p:nvPr/>
          </p:nvSpPr>
          <p:spPr>
            <a:xfrm>
              <a:off x="0" y="0"/>
              <a:ext cx="4816592" cy="167848"/>
            </a:xfrm>
            <a:custGeom>
              <a:avLst/>
              <a:gdLst/>
              <a:ahLst/>
              <a:cxnLst/>
              <a:rect l="l" t="t" r="r" b="b"/>
              <a:pathLst>
                <a:path w="4816592" h="167848">
                  <a:moveTo>
                    <a:pt x="0" y="0"/>
                  </a:moveTo>
                  <a:lnTo>
                    <a:pt x="4816592" y="0"/>
                  </a:lnTo>
                  <a:lnTo>
                    <a:pt x="4816592" y="167848"/>
                  </a:lnTo>
                  <a:lnTo>
                    <a:pt x="0" y="167848"/>
                  </a:lnTo>
                  <a:close/>
                </a:path>
              </a:pathLst>
            </a:custGeom>
            <a:solidFill>
              <a:srgbClr val="B3C7C5"/>
            </a:solidFill>
          </p:spPr>
        </p:sp>
        <p:sp>
          <p:nvSpPr>
            <p:cNvPr id="18" name="TextBox 13"/>
            <p:cNvSpPr txBox="1"/>
            <p:nvPr/>
          </p:nvSpPr>
          <p:spPr>
            <a:xfrm>
              <a:off x="0" y="-85725"/>
              <a:ext cx="812800" cy="898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642"/>
                </a:lnSpc>
              </a:pPr>
              <a:endParaRPr/>
            </a:p>
          </p:txBody>
        </p:sp>
      </p:grpSp>
      <p:sp>
        <p:nvSpPr>
          <p:cNvPr id="22" name="TextBox 14"/>
          <p:cNvSpPr txBox="1"/>
          <p:nvPr/>
        </p:nvSpPr>
        <p:spPr>
          <a:xfrm>
            <a:off x="924057" y="547730"/>
            <a:ext cx="7854487" cy="2949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333"/>
              </a:lnSpc>
            </a:pPr>
            <a:r>
              <a:rPr lang="ru-RU" sz="1900" spc="83" dirty="0" smtClean="0">
                <a:solidFill>
                  <a:srgbClr val="66787F"/>
                </a:solidFill>
                <a:latin typeface="Times New Roman" pitchFamily="18" charset="0"/>
                <a:cs typeface="Times New Roman" pitchFamily="18" charset="0"/>
              </a:rPr>
              <a:t>Североморское межрегиональное управление Россельхознадзора</a:t>
            </a:r>
            <a:endParaRPr lang="en-US" sz="1900" spc="83" dirty="0">
              <a:solidFill>
                <a:srgbClr val="66787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qrcoder.ru/code/?%7Bhttps%3A%2F%2F10.fsvps.gov.ru%2F&amp;4&amp;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25735" y="5123780"/>
            <a:ext cx="1928826" cy="2127911"/>
          </a:xfrm>
          <a:prstGeom prst="rect">
            <a:avLst/>
          </a:prstGeom>
          <a:noFill/>
        </p:spPr>
      </p:pic>
      <p:sp>
        <p:nvSpPr>
          <p:cNvPr id="29" name="TextBox 17"/>
          <p:cNvSpPr txBox="1"/>
          <p:nvPr/>
        </p:nvSpPr>
        <p:spPr>
          <a:xfrm>
            <a:off x="3024188" y="4558883"/>
            <a:ext cx="1470091" cy="6155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642"/>
              </a:lnSpc>
            </a:pPr>
            <a:r>
              <a:rPr lang="en-US" sz="1200" dirty="0" smtClean="0">
                <a:solidFill>
                  <a:srgbClr val="000000"/>
                </a:solidFill>
                <a:latin typeface="Agrandir"/>
              </a:rPr>
              <a:t>QR-</a:t>
            </a:r>
            <a:r>
              <a:rPr lang="ru-RU" sz="1200" dirty="0" smtClean="0">
                <a:solidFill>
                  <a:srgbClr val="000000"/>
                </a:solidFill>
                <a:latin typeface="Agrandir"/>
              </a:rPr>
              <a:t>код для перехода на сайт Управления</a:t>
            </a:r>
            <a:endParaRPr lang="en-US" sz="1200" dirty="0">
              <a:solidFill>
                <a:srgbClr val="000000"/>
              </a:solidFill>
              <a:latin typeface="Agrandir"/>
            </a:endParaRPr>
          </a:p>
        </p:txBody>
      </p:sp>
      <p:pic>
        <p:nvPicPr>
          <p:cNvPr id="24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" name="Line 8"/>
          <p:cNvSpPr>
            <a:spLocks noChangeShapeType="1"/>
          </p:cNvSpPr>
          <p:nvPr/>
        </p:nvSpPr>
        <p:spPr bwMode="auto">
          <a:xfrm>
            <a:off x="968346" y="7280299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>
            <a:off x="968346" y="7423175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" name="Line 9"/>
          <p:cNvSpPr>
            <a:spLocks noChangeShapeType="1"/>
          </p:cNvSpPr>
          <p:nvPr/>
        </p:nvSpPr>
        <p:spPr bwMode="auto">
          <a:xfrm>
            <a:off x="825470" y="922317"/>
            <a:ext cx="8758237" cy="1587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" name="Номер слайда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E0AD59-E8F4-4660-9CD9-50841BC34053}" type="slidenum">
              <a:rPr lang="en-GB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38</a:t>
            </a:fld>
            <a:endParaRPr lang="en-GB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436563" y="4330700"/>
            <a:ext cx="5080000" cy="1747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81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endParaRPr lang="ru-RU"/>
          </a:p>
        </p:txBody>
      </p:sp>
      <p:sp>
        <p:nvSpPr>
          <p:cNvPr id="22531" name="Содержимое 23"/>
          <p:cNvSpPr>
            <a:spLocks noGrp="1"/>
          </p:cNvSpPr>
          <p:nvPr>
            <p:ph idx="1"/>
          </p:nvPr>
        </p:nvSpPr>
        <p:spPr>
          <a:xfrm>
            <a:off x="360363" y="4484688"/>
            <a:ext cx="9323387" cy="808037"/>
          </a:xfrm>
        </p:spPr>
        <p:txBody>
          <a:bodyPr/>
          <a:lstStyle/>
          <a:p>
            <a:pPr algn="ctr" eaLnBrk="1" hangingPunct="1">
              <a:buFont typeface="Times New Roman" pitchFamily="18" charset="0"/>
              <a:buNone/>
            </a:pPr>
            <a:r>
              <a:rPr lang="ru-RU" sz="4000" b="1" smtClean="0">
                <a:latin typeface="Times New Roman" pitchFamily="18" charset="0"/>
              </a:rPr>
              <a:t>Благодарю за внимание!</a:t>
            </a:r>
            <a:endParaRPr lang="ru-RU" smtClean="0"/>
          </a:p>
        </p:txBody>
      </p:sp>
      <p:pic>
        <p:nvPicPr>
          <p:cNvPr id="2253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68650" y="725488"/>
            <a:ext cx="3384550" cy="355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253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2534" name="Line 8"/>
          <p:cNvSpPr>
            <a:spLocks noChangeShapeType="1"/>
          </p:cNvSpPr>
          <p:nvPr/>
        </p:nvSpPr>
        <p:spPr bwMode="auto">
          <a:xfrm>
            <a:off x="1035050" y="701992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5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6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5000"/>
              </a:lnSpc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sz="1500" dirty="0">
                <a:solidFill>
                  <a:srgbClr val="277600"/>
                </a:solidFill>
                <a:latin typeface="Times New Roman" pitchFamily="18" charset="0"/>
              </a:rPr>
              <a:t>Североморское межрегиональное управление </a:t>
            </a:r>
            <a:r>
              <a:rPr lang="ru-RU" sz="1500" dirty="0" err="1">
                <a:solidFill>
                  <a:srgbClr val="277600"/>
                </a:solidFill>
                <a:latin typeface="Times New Roman" pitchFamily="18" charset="0"/>
              </a:rPr>
              <a:t>Россельхознадзора</a:t>
            </a:r>
            <a:endParaRPr lang="en-GB" sz="1500" dirty="0">
              <a:solidFill>
                <a:srgbClr val="277600"/>
              </a:solidFill>
              <a:latin typeface="Times New Roman" pitchFamily="18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D6BF31-60F4-4405-BB9D-A4B1432EF8B6}" type="slidenum">
              <a:rPr lang="en-GB" smtClean="0"/>
              <a:pPr>
                <a:defRPr/>
              </a:pPr>
              <a:t>39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9010650" y="1588"/>
            <a:ext cx="841375" cy="404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9187" tIns="51577" rIns="99187" bIns="51577" anchor="b"/>
          <a:lstStyle/>
          <a:p>
            <a:pPr algn="r">
              <a:lnSpc>
                <a:spcPct val="87000"/>
              </a:lnSpc>
              <a:tabLst>
                <a:tab pos="0" algn="l"/>
                <a:tab pos="490538" algn="l"/>
                <a:tab pos="985838" algn="l"/>
                <a:tab pos="1481138" algn="l"/>
                <a:tab pos="1976438" algn="l"/>
                <a:tab pos="2471738" algn="l"/>
                <a:tab pos="2967038" algn="l"/>
                <a:tab pos="3462338" algn="l"/>
                <a:tab pos="3957638" algn="l"/>
                <a:tab pos="4452938" algn="l"/>
                <a:tab pos="4948238" algn="l"/>
                <a:tab pos="5443538" algn="l"/>
                <a:tab pos="5938838" algn="l"/>
                <a:tab pos="6434138" algn="l"/>
                <a:tab pos="6929438" algn="l"/>
                <a:tab pos="7424738" algn="l"/>
                <a:tab pos="7918450" algn="l"/>
                <a:tab pos="8413750" algn="l"/>
                <a:tab pos="8909050" algn="l"/>
                <a:tab pos="9402763" algn="l"/>
                <a:tab pos="9898063" algn="l"/>
              </a:tabLs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628650" y="7235825"/>
            <a:ext cx="9525000" cy="350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sz="1400">
                <a:solidFill>
                  <a:srgbClr val="277600"/>
                </a:solidFill>
                <a:latin typeface="Times New Roman" pitchFamily="18" charset="0"/>
              </a:rPr>
              <a:t>Североморское межрегиональное </a:t>
            </a:r>
            <a:r>
              <a:rPr lang="en-GB" sz="1400">
                <a:solidFill>
                  <a:srgbClr val="277600"/>
                </a:solidFill>
                <a:latin typeface="Times New Roman" pitchFamily="18" charset="0"/>
              </a:rPr>
              <a:t>Управление Россельхознадзора</a:t>
            </a:r>
          </a:p>
        </p:txBody>
      </p:sp>
      <p:pic>
        <p:nvPicPr>
          <p:cNvPr id="1126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1269" name="Line 8"/>
          <p:cNvSpPr>
            <a:spLocks noChangeShapeType="1"/>
          </p:cNvSpPr>
          <p:nvPr/>
        </p:nvSpPr>
        <p:spPr bwMode="auto">
          <a:xfrm>
            <a:off x="1035050" y="701992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0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1" name="Text Box 1"/>
          <p:cNvSpPr txBox="1">
            <a:spLocks noChangeArrowheads="1"/>
          </p:cNvSpPr>
          <p:nvPr/>
        </p:nvSpPr>
        <p:spPr bwMode="auto">
          <a:xfrm>
            <a:off x="42863" y="539750"/>
            <a:ext cx="9893300" cy="431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93000"/>
              </a:lnSpc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1963" algn="l"/>
                <a:tab pos="8531225" algn="l"/>
                <a:tab pos="8980488" algn="l"/>
              </a:tabLst>
            </a:pP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9288463" y="7235825"/>
            <a:ext cx="617537" cy="323850"/>
          </a:xfrm>
        </p:spPr>
        <p:txBody>
          <a:bodyPr/>
          <a:lstStyle/>
          <a:p>
            <a:pPr>
              <a:defRPr/>
            </a:pPr>
            <a:fld id="{BE0BDB24-645E-4695-9022-046729CCB5C2}" type="slidenum">
              <a:rPr lang="ru-RU" sz="15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4</a:t>
            </a:fld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3" name="Line 5"/>
          <p:cNvSpPr>
            <a:spLocks noChangeShapeType="1"/>
          </p:cNvSpPr>
          <p:nvPr/>
        </p:nvSpPr>
        <p:spPr bwMode="auto">
          <a:xfrm>
            <a:off x="896908" y="2922581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1420" tIns="45711" rIns="91420" bIns="45711"/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896908" y="136499"/>
            <a:ext cx="850112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Нормативно-правовые акты, регламентирующие оформление ветеринарных сопроводительных документов на продукцию, входящую в единый перечень товаров, подлежащих ветеринарному контролю (надзору), утвержденный Решением Комиссии Таможенного союза от 18.06.2010 № 317 «О применении ветеринарно-санитарных мер в Евразийском экономическом союзе» (вместе с «Положением о Едином порядке осуществления ветеринарного контроля (надзора) на таможенной границе Евразийского экономического союза и на таможенной территории Евразийского экономического союза», «Едиными ветеринарными (ветеринарно-санитарными) требованиями, предъявляемые к товарам, подлежащим ветеринарному контролю (надзору)»)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25470" y="2994019"/>
            <a:ext cx="9001188" cy="787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Закон 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РФ от 14.05.1993 № 4979-1 «О ветеринарии»;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Приказ Минсельхоза России от 13.12.2022 № 862 «Об утверждении Ветеринарных правил организации работы по оформлению ветеринарных сопроводительных документов, Порядка оформления ветеринарных сопроводительных документов в электронной форме и Порядка оформления ветеринарных сопроводительных документов на бумажных носителях»;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Приказ Министерства сельского хозяйства Российской Федерации от 24.11.2021 № 793 «Об утверждении Ветеринарных правил назначения и проведения ветеринарно-санитарной экспертизы рыбы, водных беспозвоночных и рыбной продукции из них, предназначенных для переработки и реализации»;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Приказ Минсельхоза России от 14.12.2015 № 634 «О порядке назначения лабораторных исследований подконтрольных товаров (в том числе уловов водных биологических ресурсов и произведенной из них продукции) в целях оформления ветеринарных сопроводительных документов»;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Приказ Минсельхоза России от 26.10.2020 № 626 «Об утверждении Ветеринарных правил перемещения, хранения, переработки и утилизации биологических отходов».</a:t>
            </a:r>
          </a:p>
          <a:p>
            <a:pPr algn="just">
              <a:buFont typeface="Wingdings" pitchFamily="2" charset="2"/>
              <a:buChar char="Ø"/>
            </a:pPr>
            <a:endParaRPr lang="ru-RU" sz="1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/>
          <p:nvPr/>
        </p:nvGrpSpPr>
        <p:grpSpPr>
          <a:xfrm>
            <a:off x="0" y="500801"/>
            <a:ext cx="10080625" cy="468336"/>
            <a:chOff x="0" y="0"/>
            <a:chExt cx="4816593" cy="167848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4816592" cy="167848"/>
            </a:xfrm>
            <a:custGeom>
              <a:avLst/>
              <a:gdLst/>
              <a:ahLst/>
              <a:cxnLst/>
              <a:rect l="l" t="t" r="r" b="b"/>
              <a:pathLst>
                <a:path w="4816592" h="167848">
                  <a:moveTo>
                    <a:pt x="0" y="0"/>
                  </a:moveTo>
                  <a:lnTo>
                    <a:pt x="4816592" y="0"/>
                  </a:lnTo>
                  <a:lnTo>
                    <a:pt x="4816592" y="167848"/>
                  </a:lnTo>
                  <a:lnTo>
                    <a:pt x="0" y="167848"/>
                  </a:lnTo>
                  <a:close/>
                </a:path>
              </a:pathLst>
            </a:custGeom>
            <a:solidFill>
              <a:srgbClr val="B3C7C5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85725"/>
              <a:ext cx="812800" cy="898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642"/>
                </a:lnSpc>
              </a:pPr>
              <a:endParaRPr/>
            </a:p>
          </p:txBody>
        </p:sp>
      </p:grpSp>
      <p:sp>
        <p:nvSpPr>
          <p:cNvPr id="17" name="TextBox 14"/>
          <p:cNvSpPr txBox="1"/>
          <p:nvPr/>
        </p:nvSpPr>
        <p:spPr>
          <a:xfrm>
            <a:off x="682594" y="422251"/>
            <a:ext cx="8715435" cy="2949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333"/>
              </a:lnSpc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Нормативно-правовые акты, регламентирующие производство рыбной продукции</a:t>
            </a:r>
            <a:endParaRPr lang="en-US" b="1" spc="83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031" y="993755"/>
            <a:ext cx="9156568" cy="803296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ТР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ТС 021/2011 «Технический регламент Таможенного союза «О безопасности пищевой продукции»;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	 ТР ЕАЭС 040/2016 «Технический регламент Евразийского экономического союза «О безопасности рыбы и рыбной продукции».</a:t>
            </a: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При осуществлении процессов производства (изготовления) пищевой продукции, связанных с требованиями безопасности такой продукции, изготовитель должен разработать, внедрить и поддерживать процедуры, основанные на принципах ХАССП (в английской транскрипции HACCP -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Hazard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Analysis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Critical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Control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Points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изложенных в части 3 настоящей статьи (п. 2 ст. 10 ТР ТС 021/2011).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Для обеспечения безопасности пищевой продукции в процессе ее производства (изготовления) должны разрабатываться, внедряться и поддерживаться в т.ч. такие  процедуры как: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обеспечение документирования информации о контролируемых этапах технологических операций и результатов контроля пищевой продукции;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ведение и хранение документации на бумажных и (или) электронных носителях, подтверждающей соответствие произведенной пищевой продукции требованиям, установленным настоящим техническим регламентом и (или) техническими регламентами Таможенного союза на отдельные виды пищевой продукции;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прослеживаемость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пищевой продукции (п. 3 ст. 10 ТР ТС 021/2011).</a:t>
            </a: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682594" y="779441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1420" tIns="45711" rIns="91420" bIns="45711"/>
          <a:lstStyle/>
          <a:p>
            <a:endParaRPr lang="ru-RU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1039784" y="6851671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1039784" y="7040264"/>
            <a:ext cx="8643998" cy="45719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539850" y="7065985"/>
            <a:ext cx="7858180" cy="355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dirty="0" smtClean="0">
                <a:solidFill>
                  <a:srgbClr val="277600"/>
                </a:solidFill>
                <a:latin typeface="Times New Roman" pitchFamily="18" charset="0"/>
              </a:rPr>
              <a:t>Североморское межрегиональное </a:t>
            </a:r>
            <a:r>
              <a:rPr lang="en-GB" dirty="0" err="1" smtClean="0">
                <a:solidFill>
                  <a:srgbClr val="277600"/>
                </a:solidFill>
                <a:latin typeface="Times New Roman" pitchFamily="18" charset="0"/>
              </a:rPr>
              <a:t>Управление</a:t>
            </a:r>
            <a:r>
              <a:rPr lang="en-GB" dirty="0" smtClean="0">
                <a:solidFill>
                  <a:srgbClr val="277600"/>
                </a:solidFill>
                <a:latin typeface="Times New Roman" pitchFamily="18" charset="0"/>
              </a:rPr>
              <a:t> </a:t>
            </a:r>
            <a:r>
              <a:rPr lang="en-GB" dirty="0" err="1" smtClean="0">
                <a:solidFill>
                  <a:srgbClr val="277600"/>
                </a:solidFill>
                <a:latin typeface="Times New Roman" pitchFamily="18" charset="0"/>
              </a:rPr>
              <a:t>Россельхознадзора</a:t>
            </a:r>
            <a:endParaRPr lang="en-GB" dirty="0">
              <a:solidFill>
                <a:srgbClr val="277600"/>
              </a:solidFill>
              <a:latin typeface="Times New Roman" pitchFamily="18" charset="0"/>
            </a:endParaRP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E0AD59-E8F4-4660-9CD9-50841BC34053}" type="slidenum">
              <a:rPr lang="en-GB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5</a:t>
            </a:fld>
            <a:endParaRPr lang="en-GB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/>
          <p:nvPr/>
        </p:nvGrpSpPr>
        <p:grpSpPr>
          <a:xfrm>
            <a:off x="0" y="500801"/>
            <a:ext cx="10080625" cy="468336"/>
            <a:chOff x="0" y="0"/>
            <a:chExt cx="4816593" cy="167848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4816592" cy="167848"/>
            </a:xfrm>
            <a:custGeom>
              <a:avLst/>
              <a:gdLst/>
              <a:ahLst/>
              <a:cxnLst/>
              <a:rect l="l" t="t" r="r" b="b"/>
              <a:pathLst>
                <a:path w="4816592" h="167848">
                  <a:moveTo>
                    <a:pt x="0" y="0"/>
                  </a:moveTo>
                  <a:lnTo>
                    <a:pt x="4816592" y="0"/>
                  </a:lnTo>
                  <a:lnTo>
                    <a:pt x="4816592" y="167848"/>
                  </a:lnTo>
                  <a:lnTo>
                    <a:pt x="0" y="167848"/>
                  </a:lnTo>
                  <a:close/>
                </a:path>
              </a:pathLst>
            </a:custGeom>
            <a:solidFill>
              <a:srgbClr val="B3C7C5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85725"/>
              <a:ext cx="812800" cy="898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642"/>
                </a:lnSpc>
              </a:pPr>
              <a:endParaRPr/>
            </a:p>
          </p:txBody>
        </p:sp>
      </p:grpSp>
      <p:sp>
        <p:nvSpPr>
          <p:cNvPr id="17" name="TextBox 14"/>
          <p:cNvSpPr txBox="1"/>
          <p:nvPr/>
        </p:nvSpPr>
        <p:spPr>
          <a:xfrm>
            <a:off x="682594" y="207937"/>
            <a:ext cx="8715435" cy="88485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333"/>
              </a:lnSpc>
            </a:pPr>
            <a:r>
              <a:rPr lang="ru-RU" b="1" spc="83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Объектами технического регулирования ТР ЕАЭС 040/2016 «Технический регламент Евразийского экономического союза «О безопасности рыбы и рыбной продукции» в том числе являются:</a:t>
            </a:r>
            <a:endParaRPr lang="en-US" b="1" spc="83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031" y="1279507"/>
            <a:ext cx="9156568" cy="612475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Пищевая рыбная продукция, полученная из уловов водных биологических ресурсов и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объектов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аквакультуры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растительного и животного происхождения, в переработанном или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непереработанном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виде, в том числе следующих видов: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живая рыба и живые водные беспозвоночные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рыба-сырец (свежая), свежие водные беспозвоночные, свежие водные млекопитающие,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водоросли-сырец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(свежие) и свежие водные растения;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варено-мороженые водные беспозвоночные, водоросли и другие водные растения;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охлажденная пищевая рыбная продукция;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подмороженная пищевая рыбная продукция;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мороженая пищевая рыбная продукция и др. (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а п.2 Гл.1 ТР ЕАЭС 040/2016)</a:t>
            </a:r>
          </a:p>
          <a:p>
            <a:pPr algn="just">
              <a:buFont typeface="Wingdings" pitchFamily="2" charset="2"/>
              <a:buChar char="Ø"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754032" y="1136631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1420" tIns="45711" rIns="91420" bIns="45711"/>
          <a:lstStyle/>
          <a:p>
            <a:endParaRPr lang="ru-RU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1039784" y="6851671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1039784" y="7040264"/>
            <a:ext cx="8643998" cy="45719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539850" y="7065985"/>
            <a:ext cx="7858180" cy="355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dirty="0" smtClean="0">
                <a:solidFill>
                  <a:srgbClr val="277600"/>
                </a:solidFill>
                <a:latin typeface="Times New Roman" pitchFamily="18" charset="0"/>
              </a:rPr>
              <a:t>Североморское межрегиональное </a:t>
            </a:r>
            <a:r>
              <a:rPr lang="en-GB" dirty="0" err="1" smtClean="0">
                <a:solidFill>
                  <a:srgbClr val="277600"/>
                </a:solidFill>
                <a:latin typeface="Times New Roman" pitchFamily="18" charset="0"/>
              </a:rPr>
              <a:t>Управление</a:t>
            </a:r>
            <a:r>
              <a:rPr lang="en-GB" dirty="0" smtClean="0">
                <a:solidFill>
                  <a:srgbClr val="277600"/>
                </a:solidFill>
                <a:latin typeface="Times New Roman" pitchFamily="18" charset="0"/>
              </a:rPr>
              <a:t> </a:t>
            </a:r>
            <a:r>
              <a:rPr lang="en-GB" dirty="0" err="1" smtClean="0">
                <a:solidFill>
                  <a:srgbClr val="277600"/>
                </a:solidFill>
                <a:latin typeface="Times New Roman" pitchFamily="18" charset="0"/>
              </a:rPr>
              <a:t>Россельхознадзора</a:t>
            </a:r>
            <a:endParaRPr lang="en-GB" dirty="0">
              <a:solidFill>
                <a:srgbClr val="277600"/>
              </a:solidFill>
              <a:latin typeface="Times New Roman" pitchFamily="18" charset="0"/>
            </a:endParaRP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E0AD59-E8F4-4660-9CD9-50841BC34053}" type="slidenum">
              <a:rPr lang="en-GB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6</a:t>
            </a:fld>
            <a:endParaRPr lang="en-GB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/>
          <p:nvPr/>
        </p:nvGrpSpPr>
        <p:grpSpPr>
          <a:xfrm>
            <a:off x="0" y="500801"/>
            <a:ext cx="10080625" cy="468336"/>
            <a:chOff x="0" y="0"/>
            <a:chExt cx="4816593" cy="167848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4816592" cy="167848"/>
            </a:xfrm>
            <a:custGeom>
              <a:avLst/>
              <a:gdLst/>
              <a:ahLst/>
              <a:cxnLst/>
              <a:rect l="l" t="t" r="r" b="b"/>
              <a:pathLst>
                <a:path w="4816592" h="167848">
                  <a:moveTo>
                    <a:pt x="0" y="0"/>
                  </a:moveTo>
                  <a:lnTo>
                    <a:pt x="4816592" y="0"/>
                  </a:lnTo>
                  <a:lnTo>
                    <a:pt x="4816592" y="167848"/>
                  </a:lnTo>
                  <a:lnTo>
                    <a:pt x="0" y="167848"/>
                  </a:lnTo>
                  <a:close/>
                </a:path>
              </a:pathLst>
            </a:custGeom>
            <a:solidFill>
              <a:srgbClr val="B3C7C5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85725"/>
              <a:ext cx="812800" cy="898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642"/>
                </a:lnSpc>
              </a:pPr>
              <a:endParaRPr/>
            </a:p>
          </p:txBody>
        </p:sp>
      </p:grpSp>
      <p:sp>
        <p:nvSpPr>
          <p:cNvPr id="17" name="TextBox 14"/>
          <p:cNvSpPr txBox="1"/>
          <p:nvPr/>
        </p:nvSpPr>
        <p:spPr>
          <a:xfrm>
            <a:off x="682594" y="422251"/>
            <a:ext cx="8715435" cy="2753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333"/>
              </a:lnSpc>
            </a:pPr>
            <a:r>
              <a:rPr lang="ru-RU" b="1" spc="83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Ветеринарная сертификация во ФГИС «Меркурий»</a:t>
            </a:r>
            <a:endParaRPr lang="en-US" b="1" spc="83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031" y="993755"/>
            <a:ext cx="9156568" cy="803296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Оформление ветеринарных сопроводительных документов в электронной форме (далее - ВСД) осуществляется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использованием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федеральной государственной информационной системы в области ветеринарии (п. 8 ст. 2.3 Закона РФ от 14.05.1993 № 4979-1 «О ветеринарии»).</a:t>
            </a: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Приказом Минсельхоза России от 13.12.2022 № 862 «Об утверждении Ветеринарных правил организации работы по оформлению ветеринарных сопроводительных документов, Порядка оформления ветеринарных сопроводительных документов в электронной форме и Порядка оформления ветеринарных сопроводительных документов на бумажных носителях», действующим с 01.09.2023 (в сравнении с Приказом Минсельхоза России от 27.12.2016 № 589, окончание действия документа 31.08.2023) предусмотрено: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Исчисление сроков для оформления (в т.ч. после получения результатов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ветсанэкспертизы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лабораторных исследований) и гашения ВСД в часах (24 часа), вместо 1 рабочего дня;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Расширена область завершения оформления ВСД в части гашения и аннулирования ВСД;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Оформление производственного ВСД должно быть завершено в течение 48 часов после завершения технологического процесса производства;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Закреплён перечень критических и некритических ошибок, а также порядок приостановки регистрации и аннулирования пользователя. Для некоторых критических ошибок предоставлено право исправления в течение 72 часов, для избежание аннулирования регистрации пользователя.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682594" y="779441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1420" tIns="45711" rIns="91420" bIns="45711"/>
          <a:lstStyle/>
          <a:p>
            <a:endParaRPr lang="ru-RU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1039784" y="6851671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1039784" y="7040264"/>
            <a:ext cx="8643998" cy="45719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539850" y="7065985"/>
            <a:ext cx="7858180" cy="355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dirty="0" smtClean="0">
                <a:solidFill>
                  <a:srgbClr val="277600"/>
                </a:solidFill>
                <a:latin typeface="Times New Roman" pitchFamily="18" charset="0"/>
              </a:rPr>
              <a:t>Североморское межрегиональное </a:t>
            </a:r>
            <a:r>
              <a:rPr lang="en-GB" dirty="0" err="1" smtClean="0">
                <a:solidFill>
                  <a:srgbClr val="277600"/>
                </a:solidFill>
                <a:latin typeface="Times New Roman" pitchFamily="18" charset="0"/>
              </a:rPr>
              <a:t>Управление</a:t>
            </a:r>
            <a:r>
              <a:rPr lang="en-GB" dirty="0" smtClean="0">
                <a:solidFill>
                  <a:srgbClr val="277600"/>
                </a:solidFill>
                <a:latin typeface="Times New Roman" pitchFamily="18" charset="0"/>
              </a:rPr>
              <a:t> </a:t>
            </a:r>
            <a:r>
              <a:rPr lang="en-GB" dirty="0" err="1" smtClean="0">
                <a:solidFill>
                  <a:srgbClr val="277600"/>
                </a:solidFill>
                <a:latin typeface="Times New Roman" pitchFamily="18" charset="0"/>
              </a:rPr>
              <a:t>Россельхознадзора</a:t>
            </a:r>
            <a:endParaRPr lang="en-GB" dirty="0">
              <a:solidFill>
                <a:srgbClr val="277600"/>
              </a:solidFill>
              <a:latin typeface="Times New Roman" pitchFamily="18" charset="0"/>
            </a:endParaRP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E0AD59-E8F4-4660-9CD9-50841BC34053}" type="slidenum">
              <a:rPr lang="en-GB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7</a:t>
            </a:fld>
            <a:endParaRPr lang="en-GB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/>
          <p:nvPr/>
        </p:nvGrpSpPr>
        <p:grpSpPr>
          <a:xfrm>
            <a:off x="0" y="500801"/>
            <a:ext cx="10080625" cy="468336"/>
            <a:chOff x="0" y="0"/>
            <a:chExt cx="4816593" cy="167848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4816592" cy="167848"/>
            </a:xfrm>
            <a:custGeom>
              <a:avLst/>
              <a:gdLst/>
              <a:ahLst/>
              <a:cxnLst/>
              <a:rect l="l" t="t" r="r" b="b"/>
              <a:pathLst>
                <a:path w="4816592" h="167848">
                  <a:moveTo>
                    <a:pt x="0" y="0"/>
                  </a:moveTo>
                  <a:lnTo>
                    <a:pt x="4816592" y="0"/>
                  </a:lnTo>
                  <a:lnTo>
                    <a:pt x="4816592" y="167848"/>
                  </a:lnTo>
                  <a:lnTo>
                    <a:pt x="0" y="167848"/>
                  </a:lnTo>
                  <a:close/>
                </a:path>
              </a:pathLst>
            </a:custGeom>
            <a:solidFill>
              <a:srgbClr val="B3C7C5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85725"/>
              <a:ext cx="812800" cy="898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642"/>
                </a:lnSpc>
              </a:pPr>
              <a:endParaRPr/>
            </a:p>
          </p:txBody>
        </p:sp>
      </p:grpSp>
      <p:sp>
        <p:nvSpPr>
          <p:cNvPr id="17" name="TextBox 14"/>
          <p:cNvSpPr txBox="1"/>
          <p:nvPr/>
        </p:nvSpPr>
        <p:spPr>
          <a:xfrm>
            <a:off x="682594" y="422251"/>
            <a:ext cx="8715435" cy="2753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333"/>
              </a:lnSpc>
            </a:pPr>
            <a:r>
              <a:rPr lang="ru-RU" b="1" spc="83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Ветеринарная сертификация во ФГИС «Меркурий»</a:t>
            </a:r>
            <a:endParaRPr lang="en-US" b="1" spc="83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031" y="779441"/>
            <a:ext cx="9156568" cy="941796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При производстве подконтрольных товаров на территории Российской Федерации, их перемещении по территории Российской Федерации и переходе права собственности на них на территории Российской Федерации ВСД оформляются в т.ч. на основании: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имеющихся в ФГИС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ВетИС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результатов ветеринарно-санитарной экспертизы данного товара или сырья, из которого он изготовлен, если ее проведение в отношении указанного подконтрольного товара или сырья для его производства предусмотрено «Законом о ветеринарии»;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результатов лабораторных исследований, проведенных в лабораториях (испытательных центрах), входящих в систему органов и организаций Государственной ветеринарной службы Российской Федерации (далее -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Госветслужба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или иных лабораториях (испытательных центрах), аккредитованных в национальной системе аккредитации, если их проведение в отношении указанного подконтрольного товара требуется в соответствии со статьей 2.3 «Закона о ветеринарии» (п. 10 Приложения № 1 Приказа от 13.12.2022 № 862).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Оформление ВСД осуществляется при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(п. 3 Приложения № 1 Приказа от 13.12.2022 № 862):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производстве подконтрольного товара (за исключением случаев, когда их оформление не требуется в соответствии с настоящими Ветеринарными правилами);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перемещении (перевозке) подконтрольного товара (за исключением случаев, когда их оформление не требуется в соответствии с настоящими Ветеринарными правилами);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переходе права собственности на подконтрольный товар (за исключением случаев, когда их оформление не требуется в соответствии с настоящими Ветеринарными правилами).</a:t>
            </a:r>
          </a:p>
          <a:p>
            <a:pPr algn="just">
              <a:buFont typeface="Wingdings" pitchFamily="2" charset="2"/>
              <a:buChar char="Ø"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682594" y="708003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1420" tIns="45711" rIns="91420" bIns="45711"/>
          <a:lstStyle/>
          <a:p>
            <a:endParaRPr lang="ru-RU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1039784" y="6851671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1039784" y="7040264"/>
            <a:ext cx="8643998" cy="45719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539850" y="7065985"/>
            <a:ext cx="7858180" cy="355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dirty="0" smtClean="0">
                <a:solidFill>
                  <a:srgbClr val="277600"/>
                </a:solidFill>
                <a:latin typeface="Times New Roman" pitchFamily="18" charset="0"/>
              </a:rPr>
              <a:t>Североморское межрегиональное </a:t>
            </a:r>
            <a:r>
              <a:rPr lang="en-GB" dirty="0" err="1" smtClean="0">
                <a:solidFill>
                  <a:srgbClr val="277600"/>
                </a:solidFill>
                <a:latin typeface="Times New Roman" pitchFamily="18" charset="0"/>
              </a:rPr>
              <a:t>Управление</a:t>
            </a:r>
            <a:r>
              <a:rPr lang="en-GB" dirty="0" smtClean="0">
                <a:solidFill>
                  <a:srgbClr val="277600"/>
                </a:solidFill>
                <a:latin typeface="Times New Roman" pitchFamily="18" charset="0"/>
              </a:rPr>
              <a:t> </a:t>
            </a:r>
            <a:r>
              <a:rPr lang="en-GB" dirty="0" err="1" smtClean="0">
                <a:solidFill>
                  <a:srgbClr val="277600"/>
                </a:solidFill>
                <a:latin typeface="Times New Roman" pitchFamily="18" charset="0"/>
              </a:rPr>
              <a:t>Россельхознадзора</a:t>
            </a:r>
            <a:endParaRPr lang="en-GB" dirty="0">
              <a:solidFill>
                <a:srgbClr val="277600"/>
              </a:solidFill>
              <a:latin typeface="Times New Roman" pitchFamily="18" charset="0"/>
            </a:endParaRP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E0AD59-E8F4-4660-9CD9-50841BC34053}" type="slidenum">
              <a:rPr lang="en-GB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8</a:t>
            </a:fld>
            <a:endParaRPr lang="en-GB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/>
          <p:nvPr/>
        </p:nvGrpSpPr>
        <p:grpSpPr>
          <a:xfrm>
            <a:off x="0" y="500801"/>
            <a:ext cx="10080625" cy="468336"/>
            <a:chOff x="0" y="0"/>
            <a:chExt cx="4816593" cy="167848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4816592" cy="167848"/>
            </a:xfrm>
            <a:custGeom>
              <a:avLst/>
              <a:gdLst/>
              <a:ahLst/>
              <a:cxnLst/>
              <a:rect l="l" t="t" r="r" b="b"/>
              <a:pathLst>
                <a:path w="4816592" h="167848">
                  <a:moveTo>
                    <a:pt x="0" y="0"/>
                  </a:moveTo>
                  <a:lnTo>
                    <a:pt x="4816592" y="0"/>
                  </a:lnTo>
                  <a:lnTo>
                    <a:pt x="4816592" y="167848"/>
                  </a:lnTo>
                  <a:lnTo>
                    <a:pt x="0" y="167848"/>
                  </a:lnTo>
                  <a:close/>
                </a:path>
              </a:pathLst>
            </a:custGeom>
            <a:solidFill>
              <a:srgbClr val="B3C7C5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85725"/>
              <a:ext cx="812800" cy="8985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642"/>
                </a:lnSpc>
              </a:pPr>
              <a:endParaRPr/>
            </a:p>
          </p:txBody>
        </p:sp>
      </p:grpSp>
      <p:sp>
        <p:nvSpPr>
          <p:cNvPr id="17" name="TextBox 14"/>
          <p:cNvSpPr txBox="1"/>
          <p:nvPr/>
        </p:nvSpPr>
        <p:spPr>
          <a:xfrm>
            <a:off x="682594" y="136499"/>
            <a:ext cx="8715435" cy="117981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333"/>
              </a:lnSpc>
            </a:pPr>
            <a:r>
              <a:rPr lang="ru-RU" b="1" spc="83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«Ветеринарные правила назначения и проведения ветеринарно-санитарной экспертизы рыбы, водных беспозвоночных и рыбной продукции из них предназначенных для переработки и реализации», утверждены приказом Минсельхоза России от 24.11.2021 № 793:</a:t>
            </a:r>
            <a:endParaRPr lang="en-US" b="1" spc="83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031" y="1350945"/>
            <a:ext cx="9156568" cy="866391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Ветеринарно-санитарная экспертиза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назначается и проводится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специалистами в области ветеринарии, являющимися уполномоченными лицами органов и организаций, входящих в систему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Госветслужбы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непосредственном обращении собственника (владельца) рыбы, водных беспозвоночных и рыбной продукции или его уполномоченного представителя (п. 2 ст. 5 Закона «О ветеринарии»).</a:t>
            </a: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Отбор проб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рыбы, водных беспозвоночных и рыбной продукции для проведения ветеринарно-санитарной экспертизы осуществляется специалистами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Госветслужбы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содействии владельца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соответствии со стандартами, содержащими правила отбора проб рыбы, водных беспозвоночных и рыбной продукции, включенными в Перечни стандартов к техническим регламентам.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Ветеринарно-санитарной экспертизе подлежит: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живая рыба и рыба-сырец (свежая), живые и свежие водные беспозвоночные, пищевая рыбная продукция животного происхождения, изготовленная из них, в том числе на судах*, не прошедшая переработку (обработку), предназначенная для переработки и (или) реализации, в том числе на розничном рынке;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пищевая рыбная продукция непромышленного изготовления, прошедшая переработку (обработку), реализуемая на рынке.</a:t>
            </a:r>
          </a:p>
          <a:p>
            <a:pPr algn="just"/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* 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Рыба, водные беспозвоночные и рыбная продукция, произведенные на судах, подлежат     	ветеринарно-санитарной экспертизе после доставки на берег перед выпуском в обращение.</a:t>
            </a:r>
          </a:p>
          <a:p>
            <a:pPr algn="just">
              <a:buFont typeface="Wingdings" pitchFamily="2" charset="2"/>
              <a:buChar char="Ø"/>
            </a:pPr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611156" y="1279507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1420" tIns="45711" rIns="91420" bIns="45711"/>
          <a:lstStyle/>
          <a:p>
            <a:endParaRPr lang="ru-RU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43688"/>
            <a:ext cx="915988" cy="91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1039784" y="7065985"/>
            <a:ext cx="8758238" cy="1588"/>
          </a:xfrm>
          <a:prstGeom prst="line">
            <a:avLst/>
          </a:prstGeom>
          <a:noFill/>
          <a:ln w="8892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539850" y="7065985"/>
            <a:ext cx="7858180" cy="355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dirty="0" smtClean="0">
                <a:solidFill>
                  <a:srgbClr val="277600"/>
                </a:solidFill>
                <a:latin typeface="Times New Roman" pitchFamily="18" charset="0"/>
              </a:rPr>
              <a:t>Североморское межрегиональное </a:t>
            </a:r>
            <a:r>
              <a:rPr lang="en-GB" dirty="0" err="1" smtClean="0">
                <a:solidFill>
                  <a:srgbClr val="277600"/>
                </a:solidFill>
                <a:latin typeface="Times New Roman" pitchFamily="18" charset="0"/>
              </a:rPr>
              <a:t>Управление</a:t>
            </a:r>
            <a:r>
              <a:rPr lang="en-GB" dirty="0" smtClean="0">
                <a:solidFill>
                  <a:srgbClr val="277600"/>
                </a:solidFill>
                <a:latin typeface="Times New Roman" pitchFamily="18" charset="0"/>
              </a:rPr>
              <a:t> </a:t>
            </a:r>
            <a:r>
              <a:rPr lang="en-GB" dirty="0" err="1" smtClean="0">
                <a:solidFill>
                  <a:srgbClr val="277600"/>
                </a:solidFill>
                <a:latin typeface="Times New Roman" pitchFamily="18" charset="0"/>
              </a:rPr>
              <a:t>Россельхознадзора</a:t>
            </a:r>
            <a:endParaRPr lang="en-GB" dirty="0">
              <a:solidFill>
                <a:srgbClr val="277600"/>
              </a:solidFill>
              <a:latin typeface="Times New Roman" pitchFamily="18" charset="0"/>
            </a:endParaRPr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>
            <a:off x="1035050" y="7162800"/>
            <a:ext cx="8758238" cy="1588"/>
          </a:xfrm>
          <a:prstGeom prst="line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E0AD59-E8F4-4660-9CD9-50841BC34053}" type="slidenum">
              <a:rPr lang="en-GB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9</a:t>
            </a:fld>
            <a:endParaRPr lang="en-GB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7427</TotalTime>
  <Words>3457</Words>
  <Application>Microsoft Office PowerPoint</Application>
  <PresentationFormat>Произвольный</PresentationFormat>
  <Paragraphs>487</Paragraphs>
  <Slides>39</Slides>
  <Notes>36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Marina</dc:creator>
  <cp:lastModifiedBy>Пользователь</cp:lastModifiedBy>
  <cp:revision>747</cp:revision>
  <dcterms:modified xsi:type="dcterms:W3CDTF">2024-07-29T07:02:17Z</dcterms:modified>
</cp:coreProperties>
</file>